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63"/>
  </p:notesMasterIdLst>
  <p:handoutMasterIdLst>
    <p:handoutMasterId r:id="rId64"/>
  </p:handoutMasterIdLst>
  <p:sldIdLst>
    <p:sldId id="352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85" r:id="rId10"/>
    <p:sldId id="301" r:id="rId11"/>
    <p:sldId id="354" r:id="rId12"/>
    <p:sldId id="258" r:id="rId13"/>
    <p:sldId id="259" r:id="rId14"/>
    <p:sldId id="261" r:id="rId15"/>
    <p:sldId id="355" r:id="rId16"/>
    <p:sldId id="262" r:id="rId17"/>
    <p:sldId id="263" r:id="rId18"/>
    <p:sldId id="264" r:id="rId19"/>
    <p:sldId id="265" r:id="rId20"/>
    <p:sldId id="357" r:id="rId21"/>
    <p:sldId id="361" r:id="rId22"/>
    <p:sldId id="353" r:id="rId23"/>
    <p:sldId id="368" r:id="rId24"/>
    <p:sldId id="369" r:id="rId25"/>
    <p:sldId id="358" r:id="rId26"/>
    <p:sldId id="380" r:id="rId27"/>
    <p:sldId id="381" r:id="rId28"/>
    <p:sldId id="359" r:id="rId29"/>
    <p:sldId id="370" r:id="rId30"/>
    <p:sldId id="371" r:id="rId31"/>
    <p:sldId id="363" r:id="rId32"/>
    <p:sldId id="366" r:id="rId33"/>
    <p:sldId id="266" r:id="rId34"/>
    <p:sldId id="367" r:id="rId35"/>
    <p:sldId id="382" r:id="rId36"/>
    <p:sldId id="373" r:id="rId37"/>
    <p:sldId id="374" r:id="rId38"/>
    <p:sldId id="346" r:id="rId39"/>
    <p:sldId id="275" r:id="rId40"/>
    <p:sldId id="386" r:id="rId41"/>
    <p:sldId id="348" r:id="rId42"/>
    <p:sldId id="387" r:id="rId43"/>
    <p:sldId id="360" r:id="rId44"/>
    <p:sldId id="283" r:id="rId45"/>
    <p:sldId id="284" r:id="rId46"/>
    <p:sldId id="347" r:id="rId47"/>
    <p:sldId id="383" r:id="rId48"/>
    <p:sldId id="285" r:id="rId49"/>
    <p:sldId id="384" r:id="rId50"/>
    <p:sldId id="286" r:id="rId51"/>
    <p:sldId id="287" r:id="rId52"/>
    <p:sldId id="344" r:id="rId53"/>
    <p:sldId id="388" r:id="rId54"/>
    <p:sldId id="288" r:id="rId55"/>
    <p:sldId id="290" r:id="rId56"/>
    <p:sldId id="291" r:id="rId57"/>
    <p:sldId id="292" r:id="rId58"/>
    <p:sldId id="293" r:id="rId59"/>
    <p:sldId id="378" r:id="rId60"/>
    <p:sldId id="379" r:id="rId61"/>
    <p:sldId id="318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4" autoAdjust="0"/>
    <p:restoredTop sz="89299" autoAdjust="0"/>
  </p:normalViewPr>
  <p:slideViewPr>
    <p:cSldViewPr snapToGrid="0" snapToObjects="1">
      <p:cViewPr varScale="1">
        <p:scale>
          <a:sx n="65" d="100"/>
          <a:sy n="65" d="100"/>
        </p:scale>
        <p:origin x="-15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-288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351BB-C3F2-4424-92C7-7543DC3E0D6F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BEC06-87D3-427D-9413-E33BB6D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0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2F762-CE55-4728-828F-81B97E85988B}" type="datetimeFigureOut">
              <a:rPr lang="en-US"/>
              <a:pPr>
                <a:defRPr/>
              </a:pPr>
              <a:t>11/23/2017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3D9C14-9ED9-4178-856C-F71FFF650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90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3D9C14-9ED9-4178-856C-F71FFF65008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D8A86-5213-4326-B768-DDFF3A605A3C}" type="datetimeFigureOut">
              <a:rPr lang="en-US"/>
              <a:pPr>
                <a:defRPr/>
              </a:pPr>
              <a:t>11/23/2017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DB15-D7A2-4062-809B-5285268E4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8900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2" name="Picture 7" descr="Final ISA LOGO.png"/>
            <p:cNvPicPr>
              <a:picLocks noChangeAspect="1"/>
            </p:cNvPicPr>
            <p:nvPr userDrawn="1"/>
          </p:nvPicPr>
          <p:blipFill>
            <a:blip r:embed="rId2" cstate="print"/>
            <a:srcRect l="6993" t="5453" r="5194" b="6718"/>
            <a:stretch>
              <a:fillRect/>
            </a:stretch>
          </p:blipFill>
          <p:spPr bwMode="auto">
            <a:xfrm>
              <a:off x="109184" y="99866"/>
              <a:ext cx="1168400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8619-C566-40E6-8109-E33F6A1481B5}" type="datetimeFigureOut">
              <a:rPr lang="en-US"/>
              <a:pPr>
                <a:defRPr/>
              </a:pPr>
              <a:t>11/23/2017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01064-92F1-4B5E-9575-97C313EC2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B948B9-B41D-4CC2-B3F9-6A759E56FB64}" type="datetimeFigureOut">
              <a:rPr lang="en-US"/>
              <a:pPr>
                <a:defRPr/>
              </a:pPr>
              <a:t>11/23/2017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8F2B2F-47BD-4257-B84D-31DB91EA6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 descr="Final ISA LOGO.png"/>
          <p:cNvPicPr>
            <a:picLocks noChangeAspect="1"/>
          </p:cNvPicPr>
          <p:nvPr userDrawn="1"/>
        </p:nvPicPr>
        <p:blipFill>
          <a:blip r:embed="rId4" cstate="print"/>
          <a:srcRect l="6993" t="5453" r="5194" b="6718"/>
          <a:stretch>
            <a:fillRect/>
          </a:stretch>
        </p:blipFill>
        <p:spPr bwMode="auto">
          <a:xfrm>
            <a:off x="109184" y="99866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4"/>
          <p:cNvSpPr>
            <a:spLocks noGrp="1"/>
          </p:cNvSpPr>
          <p:nvPr>
            <p:ph type="ctrTitle" idx="4294967295"/>
          </p:nvPr>
        </p:nvSpPr>
        <p:spPr bwMode="auto">
          <a:xfrm>
            <a:off x="309966" y="2448732"/>
            <a:ext cx="8539566" cy="1635663"/>
          </a:xfrm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buFont typeface="Georgia" pitchFamily="18" charset="0"/>
              <a:buNone/>
            </a:pPr>
            <a:r>
              <a:rPr lang="en-US" sz="5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Introductory course of</a:t>
            </a:r>
            <a:br>
              <a:rPr lang="en-US" sz="5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</a:br>
            <a:r>
              <a:rPr lang="en-US" sz="5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 Su </a:t>
            </a:r>
            <a:r>
              <a:rPr lang="en-US" sz="5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Jok</a:t>
            </a:r>
            <a:r>
              <a:rPr lang="en-US" sz="5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  therapy </a:t>
            </a:r>
            <a:r>
              <a:rPr lang="en-US" sz="5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en-US" sz="5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2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 </a:t>
            </a:r>
            <a:endParaRPr lang="ru-RU" sz="5200" dirty="0" smtClean="0"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5270" y="2136339"/>
            <a:ext cx="5453461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SUJOK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Correspondence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System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363913" y="5978525"/>
            <a:ext cx="26622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rebuchet MS" pitchFamily="34" charset="0"/>
              </a:rPr>
              <a:t>Presentation created by </a:t>
            </a:r>
          </a:p>
          <a:p>
            <a:pPr algn="ctr"/>
            <a:r>
              <a:rPr lang="en-US">
                <a:latin typeface="Trebuchet MS" pitchFamily="34" charset="0"/>
              </a:rPr>
              <a:t>ISA Education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1437468" y="2851688"/>
            <a:ext cx="6400800" cy="1293194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Similarity between body and hands/feet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Documents and Settings\Umashankar\Desktop\Protruding Parts.JPG"/>
          <p:cNvPicPr>
            <a:picLocks noChangeAspect="1" noChangeArrowheads="1"/>
          </p:cNvPicPr>
          <p:nvPr/>
        </p:nvPicPr>
        <p:blipFill>
          <a:blip r:embed="rId2" cstate="print"/>
          <a:srcRect b="9271"/>
          <a:stretch>
            <a:fillRect/>
          </a:stretch>
        </p:blipFill>
        <p:spPr bwMode="auto">
          <a:xfrm>
            <a:off x="1368376" y="2197100"/>
            <a:ext cx="6656437" cy="4247243"/>
          </a:xfrm>
          <a:prstGeom prst="roundRect">
            <a:avLst>
              <a:gd name="adj" fmla="val 549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1120775" y="1458913"/>
            <a:ext cx="6904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Similarity in number of protruding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Umashankar\Desktop\2013-03 (Mar)\Sujok0065.jpg"/>
          <p:cNvPicPr>
            <a:picLocks noChangeAspect="1" noChangeArrowheads="1"/>
          </p:cNvPicPr>
          <p:nvPr/>
        </p:nvPicPr>
        <p:blipFill>
          <a:blip r:embed="rId2" cstate="print"/>
          <a:srcRect b="17589"/>
          <a:stretch>
            <a:fillRect/>
          </a:stretch>
        </p:blipFill>
        <p:spPr bwMode="auto">
          <a:xfrm>
            <a:off x="460830" y="2187575"/>
            <a:ext cx="8196263" cy="4316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533400" y="1387475"/>
            <a:ext cx="8066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Similarity in location levels of protruding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cuments and Settings\Umashankar\Desktop\2013-03 (Mar)\Sujok0067.jpg"/>
          <p:cNvPicPr>
            <a:picLocks noChangeAspect="1" noChangeArrowheads="1"/>
          </p:cNvPicPr>
          <p:nvPr/>
        </p:nvPicPr>
        <p:blipFill>
          <a:blip r:embed="rId2" cstate="print"/>
          <a:srcRect b="16084"/>
          <a:stretch>
            <a:fillRect/>
          </a:stretch>
        </p:blipFill>
        <p:spPr bwMode="auto">
          <a:xfrm>
            <a:off x="457200" y="2312988"/>
            <a:ext cx="8337550" cy="415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457200" y="1627188"/>
            <a:ext cx="8337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Similarity in proportions of protruding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:\Documents and Settings\Umashankar\Desktop\protruding part.JPG"/>
          <p:cNvPicPr>
            <a:picLocks noChangeAspect="1" noChangeArrowheads="1"/>
          </p:cNvPicPr>
          <p:nvPr/>
        </p:nvPicPr>
        <p:blipFill>
          <a:blip r:embed="rId2" cstate="print"/>
          <a:srcRect l="9988" t="-4814" r="6915" b="13432"/>
          <a:stretch>
            <a:fillRect/>
          </a:stretch>
        </p:blipFill>
        <p:spPr bwMode="auto">
          <a:xfrm>
            <a:off x="1219200" y="1954439"/>
            <a:ext cx="6967538" cy="4560888"/>
          </a:xfrm>
          <a:prstGeom prst="roundRect">
            <a:avLst>
              <a:gd name="adj" fmla="val 103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219200" y="1416050"/>
            <a:ext cx="69675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Similarity in direction of protruding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Documents and Settings\Umashankar\Desktop\2013-03 (Mar)\Sujok0068.jpg"/>
          <p:cNvPicPr>
            <a:picLocks noChangeAspect="1" noChangeArrowheads="1"/>
          </p:cNvPicPr>
          <p:nvPr/>
        </p:nvPicPr>
        <p:blipFill>
          <a:blip r:embed="rId2" cstate="print"/>
          <a:srcRect l="13113" r="4778" b="17506"/>
          <a:stretch>
            <a:fillRect/>
          </a:stretch>
        </p:blipFill>
        <p:spPr bwMode="auto">
          <a:xfrm>
            <a:off x="1287463" y="2420032"/>
            <a:ext cx="660717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1287463" y="1289050"/>
            <a:ext cx="6607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Similarity in number of segments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and joints of protruding parts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Documents and Settings\Umashankar\Desktop\2013-03 (Mar)\Sujok0069.jpg"/>
          <p:cNvPicPr>
            <a:picLocks noChangeAspect="1" noChangeArrowheads="1"/>
          </p:cNvPicPr>
          <p:nvPr/>
        </p:nvPicPr>
        <p:blipFill>
          <a:blip r:embed="rId2" cstate="print"/>
          <a:srcRect b="9793"/>
          <a:stretch>
            <a:fillRect/>
          </a:stretch>
        </p:blipFill>
        <p:spPr bwMode="auto">
          <a:xfrm>
            <a:off x="1122363" y="1894567"/>
            <a:ext cx="6750050" cy="4687888"/>
          </a:xfrm>
          <a:prstGeom prst="roundRect">
            <a:avLst>
              <a:gd name="adj" fmla="val 104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1364116" y="1316038"/>
            <a:ext cx="6197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Line of symmetry of body and hand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C:\Documents and Settings\Umashankar\Desktop\2013-03 (Mar)\Sujok0070.jpg"/>
          <p:cNvPicPr>
            <a:picLocks noChangeAspect="1" noChangeArrowheads="1"/>
          </p:cNvPicPr>
          <p:nvPr/>
        </p:nvPicPr>
        <p:blipFill>
          <a:blip r:embed="rId3" cstate="print"/>
          <a:srcRect b="14299"/>
          <a:stretch>
            <a:fillRect/>
          </a:stretch>
        </p:blipFill>
        <p:spPr bwMode="auto">
          <a:xfrm>
            <a:off x="762000" y="2386013"/>
            <a:ext cx="7493000" cy="4237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62000" y="1317625"/>
            <a:ext cx="7696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Similarity in relation of protruding 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parts to the line of symmetry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Documents and Settings\Umashankar\Desktop\Thumb.jpg"/>
          <p:cNvPicPr>
            <a:picLocks noChangeAspect="1" noChangeArrowheads="1"/>
          </p:cNvPicPr>
          <p:nvPr/>
        </p:nvPicPr>
        <p:blipFill>
          <a:blip r:embed="rId2" cstate="print"/>
          <a:srcRect t="12468"/>
          <a:stretch>
            <a:fillRect/>
          </a:stretch>
        </p:blipFill>
        <p:spPr bwMode="auto">
          <a:xfrm>
            <a:off x="533400" y="2407334"/>
            <a:ext cx="8069263" cy="413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1864633" y="1751013"/>
            <a:ext cx="5346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Thumb is Head (similar shape)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816225" y="521384"/>
            <a:ext cx="3421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rebuchet MS" pitchFamily="34" charset="0"/>
              </a:rPr>
              <a:t>Prof. Park Jae Woo</a:t>
            </a:r>
            <a:r>
              <a:rPr lang="en-GB" dirty="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5661252" y="1494971"/>
            <a:ext cx="320697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rebuchet MS" pitchFamily="34" charset="0"/>
              </a:rPr>
              <a:t>Prof</a:t>
            </a:r>
            <a:r>
              <a:rPr lang="en-US" b="1" dirty="0">
                <a:latin typeface="Trebuchet MS" pitchFamily="34" charset="0"/>
              </a:rPr>
              <a:t>. Park Jae Woo </a:t>
            </a:r>
            <a:r>
              <a:rPr lang="en-US" dirty="0">
                <a:latin typeface="Trebuchet MS" pitchFamily="34" charset="0"/>
              </a:rPr>
              <a:t>is Korean philosopher and guide who invented Su </a:t>
            </a:r>
            <a:r>
              <a:rPr lang="en-US" dirty="0" err="1">
                <a:latin typeface="Trebuchet MS" pitchFamily="34" charset="0"/>
              </a:rPr>
              <a:t>Jok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for the </a:t>
            </a:r>
            <a:r>
              <a:rPr lang="en-US" dirty="0">
                <a:latin typeface="Trebuchet MS" pitchFamily="34" charset="0"/>
              </a:rPr>
              <a:t>benefits of mankind.</a:t>
            </a:r>
            <a:r>
              <a:rPr lang="en-GB" dirty="0">
                <a:latin typeface="Trebuchet MS" pitchFamily="34" charset="0"/>
              </a:rPr>
              <a:t> </a:t>
            </a:r>
            <a:r>
              <a:rPr lang="en-US" b="1" dirty="0">
                <a:latin typeface="Trebuchet MS" pitchFamily="34" charset="0"/>
              </a:rPr>
              <a:t>Prof. Park Jae Woo </a:t>
            </a:r>
            <a:r>
              <a:rPr lang="en-US" dirty="0">
                <a:latin typeface="Trebuchet MS" pitchFamily="34" charset="0"/>
              </a:rPr>
              <a:t>was born on 11</a:t>
            </a:r>
            <a:r>
              <a:rPr lang="en-US" baseline="30000" dirty="0">
                <a:latin typeface="Trebuchet MS" pitchFamily="34" charset="0"/>
              </a:rPr>
              <a:t>th</a:t>
            </a:r>
            <a:r>
              <a:rPr lang="en-US" dirty="0">
                <a:latin typeface="Trebuchet MS" pitchFamily="34" charset="0"/>
              </a:rPr>
              <a:t> March 1942 in Korea. </a:t>
            </a:r>
            <a:r>
              <a:rPr lang="en-US" dirty="0" smtClean="0">
                <a:latin typeface="Trebuchet MS" pitchFamily="34" charset="0"/>
              </a:rPr>
              <a:t>He </a:t>
            </a:r>
            <a:r>
              <a:rPr lang="en-US" dirty="0">
                <a:latin typeface="Trebuchet MS" pitchFamily="34" charset="0"/>
              </a:rPr>
              <a:t>left his physical body on 25th March 2010 in Moscow. </a:t>
            </a:r>
            <a:r>
              <a:rPr lang="en-US" b="1" dirty="0" smtClean="0">
                <a:latin typeface="Optima" pitchFamily="2" charset="0"/>
              </a:rPr>
              <a:t>Prof. Park Jae Woo </a:t>
            </a:r>
            <a:r>
              <a:rPr lang="en-US" dirty="0" smtClean="0">
                <a:latin typeface="Optima" pitchFamily="2" charset="0"/>
              </a:rPr>
              <a:t>was very intelligent, modest and scientific minded personality. When He started understanding fundamentals of existence, He discovered the truth in no time and created wonderful science named Su </a:t>
            </a:r>
            <a:r>
              <a:rPr lang="en-US" dirty="0" err="1" smtClean="0">
                <a:latin typeface="Optima" pitchFamily="2" charset="0"/>
              </a:rPr>
              <a:t>Jok</a:t>
            </a:r>
            <a:r>
              <a:rPr lang="en-US" dirty="0" smtClean="0">
                <a:latin typeface="Optima" pitchFamily="2" charset="0"/>
              </a:rPr>
              <a:t> and </a:t>
            </a:r>
            <a:r>
              <a:rPr lang="en-US" dirty="0" err="1" smtClean="0">
                <a:latin typeface="Optima" pitchFamily="2" charset="0"/>
              </a:rPr>
              <a:t>Triorigin</a:t>
            </a:r>
            <a:r>
              <a:rPr lang="en-US" dirty="0" smtClean="0">
                <a:latin typeface="Optima" pitchFamily="2" charset="0"/>
              </a:rPr>
              <a:t>.</a:t>
            </a:r>
          </a:p>
          <a:p>
            <a:endParaRPr lang="en-US" dirty="0">
              <a:latin typeface="Trebuchet MS" pitchFamily="34" charset="0"/>
            </a:endParaRPr>
          </a:p>
        </p:txBody>
      </p:sp>
      <p:pic>
        <p:nvPicPr>
          <p:cNvPr id="614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1914071"/>
            <a:ext cx="5087937" cy="381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4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464457" y="1689763"/>
            <a:ext cx="8360229" cy="2156524"/>
          </a:xfrm>
          <a:prstGeom prst="rect">
            <a:avLst/>
          </a:prstGeo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sz="3600" b="1" dirty="0" smtClean="0">
                <a:latin typeface="Trebuchet MS" pitchFamily="34" charset="0"/>
              </a:rPr>
              <a:t>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Function of head in body and    </a:t>
            </a:r>
          </a:p>
          <a:p>
            <a:pPr algn="just">
              <a:buNone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  function of thumb in hand.</a:t>
            </a:r>
          </a:p>
          <a:p>
            <a:pPr algn="just">
              <a:buNone/>
            </a:pP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 Additional evidences of similarity.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Umashankar\Desktop\2013-03 (Mar)\Sujok0073.jpg"/>
          <p:cNvPicPr>
            <a:picLocks noChangeAspect="1" noChangeArrowheads="1"/>
          </p:cNvPicPr>
          <p:nvPr/>
        </p:nvPicPr>
        <p:blipFill>
          <a:blip r:embed="rId2" cstate="print"/>
          <a:srcRect b="10208"/>
          <a:stretch>
            <a:fillRect/>
          </a:stretch>
        </p:blipFill>
        <p:spPr bwMode="auto">
          <a:xfrm>
            <a:off x="396875" y="2236788"/>
            <a:ext cx="8350250" cy="4243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381000" y="1282700"/>
            <a:ext cx="83486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Similarity in the bone structures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of the hands and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Umashankar\Desktop\2013-03 (Mar)\Sujok0074.jpg"/>
          <p:cNvPicPr>
            <a:picLocks noChangeAspect="1" noChangeArrowheads="1"/>
          </p:cNvPicPr>
          <p:nvPr/>
        </p:nvPicPr>
        <p:blipFill>
          <a:blip r:embed="rId2" cstate="print"/>
          <a:srcRect b="15323"/>
          <a:stretch>
            <a:fillRect/>
          </a:stretch>
        </p:blipFill>
        <p:spPr bwMode="auto">
          <a:xfrm>
            <a:off x="260350" y="2408238"/>
            <a:ext cx="8496300" cy="413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260350" y="1446213"/>
            <a:ext cx="8496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Location of correspondences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of various parts on hands and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scs11"/>
          <p:cNvPicPr>
            <a:picLocks noChangeAspect="1" noChangeArrowheads="1"/>
          </p:cNvPicPr>
          <p:nvPr/>
        </p:nvPicPr>
        <p:blipFill>
          <a:blip r:embed="rId3" cstate="print"/>
          <a:srcRect t="10894" b="19700"/>
          <a:stretch>
            <a:fillRect/>
          </a:stretch>
        </p:blipFill>
        <p:spPr bwMode="auto">
          <a:xfrm>
            <a:off x="261260" y="1480456"/>
            <a:ext cx="8635236" cy="4495055"/>
          </a:xfrm>
          <a:prstGeom prst="roundRect">
            <a:avLst>
              <a:gd name="adj" fmla="val 936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07985" y="5373995"/>
            <a:ext cx="4729843" cy="57686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" charset="0"/>
              </a:rPr>
              <a:t>Yin – Yang border of body, hands &amp; feet</a:t>
            </a:r>
            <a:endParaRPr lang="ru-RU" b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2482" y="1132114"/>
            <a:ext cx="7634514" cy="5725886"/>
            <a:chOff x="822482" y="1132114"/>
            <a:chExt cx="7634514" cy="5725886"/>
          </a:xfrm>
        </p:grpSpPr>
        <p:pic>
          <p:nvPicPr>
            <p:cNvPr id="35841" name="Picture 2" descr="scs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2482" y="1132114"/>
              <a:ext cx="7634514" cy="57258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Прямоугольник 1"/>
            <p:cNvSpPr/>
            <p:nvPr/>
          </p:nvSpPr>
          <p:spPr>
            <a:xfrm>
              <a:off x="1957595" y="5949879"/>
              <a:ext cx="5712631" cy="6105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1"/>
                  </a:solidFill>
                  <a:latin typeface="Arial" charset="0"/>
                </a:rPr>
                <a:t>Yin – Yang border of body, hands &amp; feet</a:t>
              </a:r>
              <a:endParaRPr lang="ru-RU" b="1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Documents and Settings\Umashankar\Desktop\2013-03 (Mar)\Sujok0075.jpg"/>
          <p:cNvPicPr>
            <a:picLocks noChangeAspect="1" noChangeArrowheads="1"/>
          </p:cNvPicPr>
          <p:nvPr/>
        </p:nvPicPr>
        <p:blipFill>
          <a:blip r:embed="rId3" cstate="print"/>
          <a:srcRect b="12317"/>
          <a:stretch>
            <a:fillRect/>
          </a:stretch>
        </p:blipFill>
        <p:spPr bwMode="auto">
          <a:xfrm>
            <a:off x="457200" y="2322513"/>
            <a:ext cx="8153400" cy="437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457200" y="1223963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Recommended position to compare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body with hands &amp;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C:\Documents and Settings\Umashankar\Desktop\2013-03 (Mar)\Sujok0077.jpg"/>
          <p:cNvPicPr>
            <a:picLocks noChangeAspect="1" noChangeArrowheads="1"/>
          </p:cNvPicPr>
          <p:nvPr/>
        </p:nvPicPr>
        <p:blipFill>
          <a:blip r:embed="rId3" cstate="print"/>
          <a:srcRect b="11053"/>
          <a:stretch>
            <a:fillRect/>
          </a:stretch>
        </p:blipFill>
        <p:spPr bwMode="auto">
          <a:xfrm>
            <a:off x="990600" y="2124075"/>
            <a:ext cx="7162800" cy="4676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990600" y="1169988"/>
            <a:ext cx="716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Projections of median line of body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on the Yin surface of  hands &amp;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Umashankar\Desktop\2013-03 (Mar)\Sujok0078.jpg"/>
          <p:cNvPicPr>
            <a:picLocks noChangeAspect="1" noChangeArrowheads="1"/>
          </p:cNvPicPr>
          <p:nvPr/>
        </p:nvPicPr>
        <p:blipFill>
          <a:blip r:embed="rId2" cstate="print"/>
          <a:srcRect b="10513"/>
          <a:stretch>
            <a:fillRect/>
          </a:stretch>
        </p:blipFill>
        <p:spPr bwMode="auto">
          <a:xfrm>
            <a:off x="1082675" y="2179638"/>
            <a:ext cx="7086600" cy="4513262"/>
          </a:xfrm>
          <a:prstGeom prst="roundRect">
            <a:avLst>
              <a:gd name="adj" fmla="val 830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082675" y="1225550"/>
            <a:ext cx="7086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Projections of the central line of body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on the Yang surface of  hands &amp;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>
          <a:xfrm>
            <a:off x="682171" y="1611086"/>
            <a:ext cx="7895772" cy="3759200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 First standard position of hand to find    points of areas above diaphragm</a:t>
            </a:r>
          </a:p>
          <a:p>
            <a:pPr>
              <a:buFont typeface="Arial" pitchFamily="34" charset="0"/>
              <a:buChar char="•"/>
            </a:pP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 Second standard position of hand to find points of areas below diaphragm</a:t>
            </a:r>
          </a:p>
          <a:p>
            <a:endParaRPr lang="ru-RU" sz="3200" dirty="0" smtClean="0">
              <a:latin typeface="Trebuchet MS" pitchFamily="34" charset="0"/>
            </a:endParaRPr>
          </a:p>
          <a:p>
            <a:pPr>
              <a:buNone/>
            </a:pPr>
            <a:endParaRPr lang="en-US" dirty="0" smtClean="0">
              <a:latin typeface="Trebuchet MS" pitchFamily="34" charset="0"/>
            </a:endParaRPr>
          </a:p>
          <a:p>
            <a:endParaRPr lang="ru-RU" dirty="0" smtClean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8275" y="108486"/>
            <a:ext cx="8796338" cy="6597650"/>
            <a:chOff x="168275" y="0"/>
            <a:chExt cx="8796338" cy="6597650"/>
          </a:xfrm>
        </p:grpSpPr>
        <p:grpSp>
          <p:nvGrpSpPr>
            <p:cNvPr id="14" name="Group 13"/>
            <p:cNvGrpSpPr/>
            <p:nvPr/>
          </p:nvGrpSpPr>
          <p:grpSpPr>
            <a:xfrm>
              <a:off x="168275" y="0"/>
              <a:ext cx="8796338" cy="6597650"/>
              <a:chOff x="168275" y="0"/>
              <a:chExt cx="8796338" cy="659765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8275" y="0"/>
                <a:ext cx="8796338" cy="6597650"/>
                <a:chOff x="168275" y="0"/>
                <a:chExt cx="8796338" cy="6597650"/>
              </a:xfrm>
            </p:grpSpPr>
            <p:pic>
              <p:nvPicPr>
                <p:cNvPr id="40961" name="Picture 2" descr="scs1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68275" y="0"/>
                  <a:ext cx="8796338" cy="6597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" name="Прямоугольник 1"/>
                <p:cNvSpPr/>
                <p:nvPr/>
              </p:nvSpPr>
              <p:spPr>
                <a:xfrm>
                  <a:off x="790575" y="5648325"/>
                  <a:ext cx="7561263" cy="8763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2D050">
                        <a:tint val="66000"/>
                        <a:satMod val="160000"/>
                      </a:srgbClr>
                    </a:gs>
                    <a:gs pos="50000">
                      <a:srgbClr val="92D050">
                        <a:tint val="44500"/>
                        <a:satMod val="160000"/>
                      </a:srgbClr>
                    </a:gs>
                    <a:gs pos="100000">
                      <a:srgbClr val="92D050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>
                      <a:solidFill>
                        <a:schemeClr val="tx1"/>
                      </a:solidFill>
                      <a:latin typeface="Arial" charset="0"/>
                      <a:cs typeface="Arial" charset="0"/>
                    </a:rPr>
                    <a:t>Left half of body above diaphragm</a:t>
                  </a:r>
                  <a:endParaRPr lang="ru-RU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  <a:p>
                  <a:pPr algn="ctr">
                    <a:defRPr/>
                  </a:pPr>
                  <a:r>
                    <a:rPr lang="ru-RU">
                      <a:solidFill>
                        <a:schemeClr val="tx1"/>
                      </a:solidFill>
                      <a:latin typeface="Arial" charset="0"/>
                      <a:cs typeface="Arial" charset="0"/>
                    </a:rPr>
                    <a:t>(</a:t>
                  </a:r>
                  <a:r>
                    <a:rPr lang="en-US">
                      <a:solidFill>
                        <a:schemeClr val="tx1"/>
                      </a:solidFill>
                      <a:latin typeface="Arial" charset="0"/>
                      <a:cs typeface="Arial" charset="0"/>
                    </a:rPr>
                    <a:t>first standard position of hands and feet)</a:t>
                  </a:r>
                  <a:endParaRPr lang="ru-RU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" name="Прямоугольник 2"/>
                <p:cNvSpPr/>
                <p:nvPr/>
              </p:nvSpPr>
              <p:spPr>
                <a:xfrm>
                  <a:off x="3741737" y="107950"/>
                  <a:ext cx="1693863" cy="53975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2D050">
                        <a:tint val="66000"/>
                        <a:satMod val="160000"/>
                      </a:srgbClr>
                    </a:gs>
                    <a:gs pos="50000">
                      <a:srgbClr val="92D050">
                        <a:tint val="44500"/>
                        <a:satMod val="160000"/>
                      </a:srgbClr>
                    </a:gs>
                    <a:gs pos="100000">
                      <a:srgbClr val="92D050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Arial" charset="0"/>
                      <a:cs typeface="Arial" charset="0"/>
                    </a:rPr>
                    <a:t>Left half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charset="0"/>
                      <a:cs typeface="Arial" charset="0"/>
                    </a:rPr>
                    <a:t>of body</a:t>
                  </a:r>
                  <a:endParaRPr lang="ru-RU" dirty="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5" name="Прямая со стрелкой 4"/>
                <p:cNvCxnSpPr>
                  <a:stCxn id="3" idx="2"/>
                </p:cNvCxnSpPr>
                <p:nvPr/>
              </p:nvCxnSpPr>
              <p:spPr>
                <a:xfrm>
                  <a:off x="4588669" y="647700"/>
                  <a:ext cx="127794" cy="1485900"/>
                </a:xfrm>
                <a:prstGeom prst="straightConnector1">
                  <a:avLst/>
                </a:prstGeom>
                <a:ln w="28575">
                  <a:solidFill>
                    <a:srgbClr val="0099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Прямая со стрелкой 6"/>
                <p:cNvCxnSpPr/>
                <p:nvPr/>
              </p:nvCxnSpPr>
              <p:spPr>
                <a:xfrm flipH="1">
                  <a:off x="3924300" y="647700"/>
                  <a:ext cx="647700" cy="765175"/>
                </a:xfrm>
                <a:prstGeom prst="straightConnector1">
                  <a:avLst/>
                </a:prstGeom>
                <a:ln w="28575">
                  <a:solidFill>
                    <a:srgbClr val="0099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 стрелкой 10"/>
                <p:cNvCxnSpPr>
                  <a:stCxn id="3" idx="2"/>
                </p:cNvCxnSpPr>
                <p:nvPr/>
              </p:nvCxnSpPr>
              <p:spPr>
                <a:xfrm>
                  <a:off x="4588669" y="647700"/>
                  <a:ext cx="846931" cy="765175"/>
                </a:xfrm>
                <a:prstGeom prst="straightConnector1">
                  <a:avLst/>
                </a:prstGeom>
                <a:ln w="28575">
                  <a:solidFill>
                    <a:srgbClr val="0099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Прямоугольник 12"/>
                <p:cNvSpPr/>
                <p:nvPr/>
              </p:nvSpPr>
              <p:spPr>
                <a:xfrm>
                  <a:off x="3917950" y="4257675"/>
                  <a:ext cx="1296988" cy="79216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2D050">
                        <a:tint val="66000"/>
                        <a:satMod val="160000"/>
                      </a:srgbClr>
                    </a:gs>
                    <a:gs pos="50000">
                      <a:srgbClr val="92D050">
                        <a:tint val="44500"/>
                        <a:satMod val="160000"/>
                      </a:srgbClr>
                    </a:gs>
                    <a:gs pos="100000">
                      <a:srgbClr val="92D050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>
                      <a:solidFill>
                        <a:schemeClr val="tx1"/>
                      </a:solidFill>
                      <a:latin typeface="Arial" charset="0"/>
                      <a:cs typeface="Arial" charset="0"/>
                    </a:rPr>
                    <a:t>Left half of body</a:t>
                  </a:r>
                  <a:endParaRPr lang="ru-RU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5" name="Прямая со стрелкой 14"/>
                <p:cNvCxnSpPr/>
                <p:nvPr/>
              </p:nvCxnSpPr>
              <p:spPr>
                <a:xfrm flipV="1">
                  <a:off x="4566444" y="3429001"/>
                  <a:ext cx="1229519" cy="828674"/>
                </a:xfrm>
                <a:prstGeom prst="straightConnector1">
                  <a:avLst/>
                </a:prstGeom>
                <a:ln w="28575">
                  <a:solidFill>
                    <a:srgbClr val="0099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 стрелкой 21"/>
                <p:cNvCxnSpPr>
                  <a:stCxn id="13" idx="0"/>
                </p:cNvCxnSpPr>
                <p:nvPr/>
              </p:nvCxnSpPr>
              <p:spPr>
                <a:xfrm flipH="1" flipV="1">
                  <a:off x="3635376" y="3573463"/>
                  <a:ext cx="931068" cy="684212"/>
                </a:xfrm>
                <a:prstGeom prst="straightConnector1">
                  <a:avLst/>
                </a:prstGeom>
                <a:ln w="28575">
                  <a:solidFill>
                    <a:srgbClr val="0099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Прямоугольник 22"/>
              <p:cNvSpPr/>
              <p:nvPr/>
            </p:nvSpPr>
            <p:spPr>
              <a:xfrm>
                <a:off x="3240882" y="5302250"/>
                <a:ext cx="2951162" cy="346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" name="Прямоугольник 22"/>
            <p:cNvSpPr/>
            <p:nvPr/>
          </p:nvSpPr>
          <p:spPr>
            <a:xfrm>
              <a:off x="2409825" y="5049838"/>
              <a:ext cx="1331912" cy="34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Прямоугольник 22"/>
            <p:cNvSpPr/>
            <p:nvPr/>
          </p:nvSpPr>
          <p:spPr>
            <a:xfrm>
              <a:off x="5435600" y="4956175"/>
              <a:ext cx="1331912" cy="34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Прямоугольник 22"/>
            <p:cNvSpPr/>
            <p:nvPr/>
          </p:nvSpPr>
          <p:spPr>
            <a:xfrm>
              <a:off x="5526088" y="2368551"/>
              <a:ext cx="1331912" cy="298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Прямоугольник 22"/>
            <p:cNvSpPr/>
            <p:nvPr/>
          </p:nvSpPr>
          <p:spPr>
            <a:xfrm>
              <a:off x="2409825" y="2368551"/>
              <a:ext cx="1331912" cy="298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470505" y="711994"/>
            <a:ext cx="2028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rebuchet MS" pitchFamily="34" charset="0"/>
              </a:rPr>
              <a:t>About ISA</a:t>
            </a:r>
            <a:endParaRPr lang="en-GB" sz="32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715658" y="1612788"/>
            <a:ext cx="507637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rebuchet MS" pitchFamily="34" charset="0"/>
              </a:rPr>
              <a:t>International SuJok Association (ISA) </a:t>
            </a:r>
            <a:r>
              <a:rPr lang="en-US" sz="2000" dirty="0">
                <a:latin typeface="Trebuchet MS" pitchFamily="34" charset="0"/>
              </a:rPr>
              <a:t>is group of devoted and dedicated disciples of </a:t>
            </a:r>
            <a:r>
              <a:rPr lang="en-US" sz="2000" b="1" dirty="0">
                <a:latin typeface="Trebuchet MS" pitchFamily="34" charset="0"/>
              </a:rPr>
              <a:t>Prof. Park Jae Woo </a:t>
            </a:r>
            <a:r>
              <a:rPr lang="en-US" sz="2000" dirty="0">
                <a:latin typeface="Trebuchet MS" pitchFamily="34" charset="0"/>
              </a:rPr>
              <a:t>who are determined to create pain free society and creating smile civilization as dreamt by our beloved </a:t>
            </a:r>
            <a:r>
              <a:rPr lang="en-US" sz="2000" b="1" dirty="0">
                <a:latin typeface="Trebuchet MS" pitchFamily="34" charset="0"/>
              </a:rPr>
              <a:t>Prof. Park Jae Woo</a:t>
            </a:r>
            <a:r>
              <a:rPr lang="en-US" sz="2000" dirty="0" smtClean="0">
                <a:latin typeface="Trebuchet MS" pitchFamily="34" charset="0"/>
              </a:rPr>
              <a:t>.</a:t>
            </a:r>
          </a:p>
          <a:p>
            <a:pPr algn="just"/>
            <a:endParaRPr lang="en-US" sz="2000" dirty="0" smtClean="0">
              <a:latin typeface="Trebuchet MS" pitchFamily="34" charset="0"/>
            </a:endParaRPr>
          </a:p>
          <a:p>
            <a:pPr algn="just"/>
            <a:r>
              <a:rPr lang="en-US" sz="2000" dirty="0" smtClean="0">
                <a:latin typeface="Trebuchet MS" pitchFamily="34" charset="0"/>
              </a:rPr>
              <a:t>This organization was found by</a:t>
            </a:r>
            <a:r>
              <a:rPr lang="en-US" sz="2000" b="1" dirty="0" smtClean="0">
                <a:latin typeface="Trebuchet MS" pitchFamily="34" charset="0"/>
              </a:rPr>
              <a:t> Prof. Park Jae Woo </a:t>
            </a:r>
            <a:r>
              <a:rPr lang="en-US" sz="2000" dirty="0" smtClean="0">
                <a:latin typeface="Trebuchet MS" pitchFamily="34" charset="0"/>
              </a:rPr>
              <a:t>and now is being headed by Global President </a:t>
            </a:r>
            <a:r>
              <a:rPr lang="en-US" sz="2000" b="1" dirty="0" smtClean="0">
                <a:latin typeface="Trebuchet MS" pitchFamily="34" charset="0"/>
              </a:rPr>
              <a:t>Dr. Park </a:t>
            </a:r>
            <a:r>
              <a:rPr lang="en-US" sz="2000" b="1" dirty="0" err="1" smtClean="0">
                <a:latin typeface="Trebuchet MS" pitchFamily="34" charset="0"/>
              </a:rPr>
              <a:t>Minchul</a:t>
            </a:r>
            <a:r>
              <a:rPr lang="en-US" sz="2000" b="1" dirty="0" smtClean="0">
                <a:latin typeface="Trebuchet MS" pitchFamily="34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(Elder son of Prof.) and Global Vice President </a:t>
            </a:r>
            <a:r>
              <a:rPr lang="en-US" sz="2000" b="1" dirty="0" smtClean="0">
                <a:latin typeface="Trebuchet MS" pitchFamily="34" charset="0"/>
              </a:rPr>
              <a:t>Dr. Park </a:t>
            </a:r>
            <a:r>
              <a:rPr lang="en-US" sz="2000" b="1" dirty="0" err="1" smtClean="0">
                <a:latin typeface="Trebuchet MS" pitchFamily="34" charset="0"/>
              </a:rPr>
              <a:t>Minkyu</a:t>
            </a:r>
            <a:r>
              <a:rPr lang="en-US" sz="2000" b="1" dirty="0" smtClean="0">
                <a:latin typeface="Trebuchet MS" pitchFamily="34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(Younger son of Prof.)</a:t>
            </a:r>
            <a:endParaRPr lang="en-GB" sz="2000" dirty="0" smtClean="0">
              <a:latin typeface="Trebuchet MS" pitchFamily="34" charset="0"/>
            </a:endParaRPr>
          </a:p>
          <a:p>
            <a:pPr algn="just"/>
            <a:endParaRPr lang="en-US" dirty="0">
              <a:latin typeface="Trebuchet MS" pitchFamily="34" charset="0"/>
            </a:endParaRPr>
          </a:p>
          <a:p>
            <a:pPr algn="just"/>
            <a:endParaRPr lang="en-US" dirty="0">
              <a:latin typeface="Trebuchet MS" pitchFamily="34" charset="0"/>
            </a:endParaRPr>
          </a:p>
        </p:txBody>
      </p:sp>
      <p:pic>
        <p:nvPicPr>
          <p:cNvPr id="8" name="Picture 2" descr="C:\Users\abc\Downloads\DSC_1193---1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97" y="1656330"/>
            <a:ext cx="3109908" cy="3109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360598" y="4867836"/>
            <a:ext cx="31099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rebuchet MS" pitchFamily="34" charset="0"/>
              </a:rPr>
              <a:t>Dr. Park </a:t>
            </a:r>
            <a:r>
              <a:rPr lang="en-US" sz="2800" b="1" dirty="0" err="1" smtClean="0">
                <a:latin typeface="Trebuchet MS" pitchFamily="34" charset="0"/>
              </a:rPr>
              <a:t>Minchul</a:t>
            </a:r>
            <a:endParaRPr lang="en-US" sz="2800" b="1" dirty="0" smtClean="0">
              <a:latin typeface="Trebuchet MS" pitchFamily="34" charset="0"/>
            </a:endParaRPr>
          </a:p>
          <a:p>
            <a:pPr algn="ctr"/>
            <a:r>
              <a:rPr lang="en-US" b="1" dirty="0" smtClean="0">
                <a:latin typeface="Trebuchet MS" pitchFamily="34" charset="0"/>
              </a:rPr>
              <a:t>Global President , ISA.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21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cs18"/>
          <p:cNvPicPr>
            <a:picLocks noChangeAspect="1" noChangeArrowheads="1"/>
          </p:cNvPicPr>
          <p:nvPr/>
        </p:nvPicPr>
        <p:blipFill>
          <a:blip r:embed="rId2" cstate="print"/>
          <a:srcRect l="22627" r="24163" b="20091"/>
          <a:stretch>
            <a:fillRect/>
          </a:stretch>
        </p:blipFill>
        <p:spPr bwMode="auto">
          <a:xfrm>
            <a:off x="2216257" y="880270"/>
            <a:ext cx="4680488" cy="5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06292" y="6028373"/>
            <a:ext cx="5501898" cy="70564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" charset="0"/>
              </a:rPr>
              <a:t>Left half of body below diaphragm</a:t>
            </a:r>
            <a:endParaRPr lang="ru-RU" b="1" dirty="0">
              <a:solidFill>
                <a:schemeClr val="tx1"/>
              </a:solidFill>
              <a:latin typeface="Arial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second standard position of hands and feet)</a:t>
            </a:r>
            <a:endParaRPr lang="ru-RU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6532" y="1066800"/>
            <a:ext cx="1295400" cy="6477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Left half of body</a:t>
            </a: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Прямая со стрелкой 4"/>
          <p:cNvCxnSpPr>
            <a:stCxn id="3" idx="3"/>
          </p:cNvCxnSpPr>
          <p:nvPr/>
        </p:nvCxnSpPr>
        <p:spPr>
          <a:xfrm>
            <a:off x="5291932" y="1390650"/>
            <a:ext cx="649287" cy="180975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1"/>
          </p:cNvCxnSpPr>
          <p:nvPr/>
        </p:nvCxnSpPr>
        <p:spPr>
          <a:xfrm flipH="1">
            <a:off x="3709194" y="1390650"/>
            <a:ext cx="287338" cy="323850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96532" y="5020310"/>
            <a:ext cx="1223962" cy="10080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Left half of body</a:t>
            </a: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4922520" y="4206240"/>
            <a:ext cx="1017905" cy="814070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563938" y="4351020"/>
            <a:ext cx="853080" cy="669290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608513" y="3425125"/>
            <a:ext cx="93027" cy="1595186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60446" y="341313"/>
            <a:ext cx="5045757" cy="1143000"/>
          </a:xfrm>
          <a:prstGeom prst="rect">
            <a:avLst/>
          </a:prstGeo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buNone/>
            </a:pPr>
            <a:r>
              <a:rPr lang="en-US" altLang="ru-RU" sz="32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Projections of diaphragm</a:t>
            </a:r>
            <a:br>
              <a:rPr lang="en-US" altLang="ru-RU" sz="3200" dirty="0" smtClean="0">
                <a:solidFill>
                  <a:schemeClr val="tx1"/>
                </a:solidFill>
                <a:effectLst/>
                <a:latin typeface="Trebuchet MS" pitchFamily="34" charset="0"/>
              </a:rPr>
            </a:br>
            <a:r>
              <a:rPr lang="en-US" altLang="ru-RU" sz="32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on Yin - surface</a:t>
            </a:r>
            <a:endParaRPr lang="ru-RU" altLang="ru-RU" sz="3200" dirty="0" smtClean="0"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43010" name="Picture 5" descr="2 проек 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2156" y="1484313"/>
            <a:ext cx="23939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6320751" y="2205038"/>
            <a:ext cx="1890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rgbClr val="FF0000"/>
                </a:solidFill>
                <a:cs typeface="Arial" charset="0"/>
              </a:rPr>
              <a:t>“Upper” line of </a:t>
            </a:r>
            <a:endParaRPr lang="en-US" altLang="ru-RU" b="1" dirty="0" smtClean="0">
              <a:solidFill>
                <a:srgbClr val="FF0000"/>
              </a:solidFill>
              <a:cs typeface="Arial" charset="0"/>
            </a:endParaRPr>
          </a:p>
          <a:p>
            <a:r>
              <a:rPr lang="en-US" altLang="ru-RU" b="1" dirty="0" smtClean="0">
                <a:solidFill>
                  <a:srgbClr val="FF0000"/>
                </a:solidFill>
                <a:cs typeface="Arial" charset="0"/>
              </a:rPr>
              <a:t>diaphragm</a:t>
            </a:r>
            <a:endParaRPr lang="ru-RU" altLang="ru-RU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6283325" y="4152900"/>
            <a:ext cx="2300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b="1">
                <a:solidFill>
                  <a:srgbClr val="00B0F0"/>
                </a:solidFill>
                <a:cs typeface="Arial" charset="0"/>
              </a:rPr>
              <a:t>“Lower” line of diaphragm</a:t>
            </a:r>
            <a:endParaRPr lang="ru-RU" altLang="ru-RU" b="1">
              <a:solidFill>
                <a:srgbClr val="00B0F0"/>
              </a:solidFill>
              <a:cs typeface="Arial" charset="0"/>
            </a:endParaRPr>
          </a:p>
        </p:txBody>
      </p:sp>
      <p:cxnSp>
        <p:nvCxnSpPr>
          <p:cNvPr id="11" name="Straight Arrow Connector 10"/>
          <p:cNvCxnSpPr>
            <a:endCxn id="43011" idx="1"/>
          </p:cNvCxnSpPr>
          <p:nvPr/>
        </p:nvCxnSpPr>
        <p:spPr>
          <a:xfrm flipV="1">
            <a:off x="5133975" y="2528204"/>
            <a:ext cx="1186776" cy="5626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5" name="Picture 5" descr="G:\наташа\цвет\Кисть\правая кисть инь верх. диафр. 1 станд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5150" y="202440"/>
            <a:ext cx="2310755" cy="324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6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5151" y="3518686"/>
            <a:ext cx="2310754" cy="3136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3" name="Straight Arrow Connector 12"/>
          <p:cNvCxnSpPr/>
          <p:nvPr/>
        </p:nvCxnSpPr>
        <p:spPr>
          <a:xfrm>
            <a:off x="5133975" y="3198019"/>
            <a:ext cx="1186776" cy="95488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G:\наташа\цвет\Кисть\прав кисть ян верх.диафр.1 станд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048" y="163739"/>
            <a:ext cx="2439988" cy="303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5" name="Picture 2" descr="G:\наташа\цвет\Кисть\лев гисть ян нижн.диафр.2 станд.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86618" y="3260270"/>
            <a:ext cx="2273300" cy="346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41372" y="912813"/>
            <a:ext cx="4147117" cy="1143000"/>
          </a:xfrm>
          <a:prstGeom prst="rect">
            <a:avLst/>
          </a:prstGeo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marL="319088" marR="0" lvl="0" indent="-3190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Projections of </a:t>
            </a:r>
          </a:p>
          <a:p>
            <a:pPr marL="319088" marR="0" lvl="0" indent="-3190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diaphragm</a:t>
            </a:r>
            <a:b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US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on Yang - surface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Umashankar\Desktop\2013-03 (Mar)\Sujok0071.jpg"/>
          <p:cNvPicPr>
            <a:picLocks noChangeAspect="1" noChangeArrowheads="1"/>
          </p:cNvPicPr>
          <p:nvPr/>
        </p:nvPicPr>
        <p:blipFill>
          <a:blip r:embed="rId2" cstate="print"/>
          <a:srcRect b="5959"/>
          <a:stretch>
            <a:fillRect/>
          </a:stretch>
        </p:blipFill>
        <p:spPr bwMode="auto">
          <a:xfrm>
            <a:off x="1660525" y="2262188"/>
            <a:ext cx="5822950" cy="4310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059" name="Rectangle 1"/>
          <p:cNvSpPr>
            <a:spLocks noChangeArrowheads="1"/>
          </p:cNvSpPr>
          <p:nvPr/>
        </p:nvSpPr>
        <p:spPr bwMode="auto">
          <a:xfrm>
            <a:off x="1524000" y="1169988"/>
            <a:ext cx="609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Displacement of thumb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in relation to the palm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1793875" y="4371975"/>
            <a:ext cx="6511925" cy="1143000"/>
          </a:xfrm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6082" name="Rectangle 7"/>
          <p:cNvSpPr>
            <a:spLocks noGrp="1"/>
          </p:cNvSpPr>
          <p:nvPr>
            <p:ph idx="4294967295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endParaRPr lang="ru-RU" smtClean="0">
              <a:latin typeface="Trebuchet MS" pitchFamily="34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143000" y="3948113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827088" y="551539"/>
            <a:ext cx="7478712" cy="6118225"/>
            <a:chOff x="827088" y="551539"/>
            <a:chExt cx="7478712" cy="6118225"/>
          </a:xfrm>
        </p:grpSpPr>
        <p:pic>
          <p:nvPicPr>
            <p:cNvPr id="46083" name="Picture 3" descr="11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</a:blip>
            <a:srcRect t="1643"/>
            <a:stretch>
              <a:fillRect/>
            </a:stretch>
          </p:blipFill>
          <p:spPr bwMode="auto">
            <a:xfrm>
              <a:off x="827088" y="551539"/>
              <a:ext cx="7478712" cy="61182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6085" name="Text Box 7"/>
            <p:cNvSpPr txBox="1">
              <a:spLocks noChangeArrowheads="1"/>
            </p:cNvSpPr>
            <p:nvPr/>
          </p:nvSpPr>
          <p:spPr bwMode="auto">
            <a:xfrm>
              <a:off x="3251202" y="5688913"/>
              <a:ext cx="4659313" cy="7016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/>
                <a:t>“</a:t>
              </a:r>
              <a:r>
                <a:rPr lang="en-US" sz="2000" b="1" dirty="0"/>
                <a:t>Upper” line of diaphragm and central line</a:t>
              </a:r>
              <a:endParaRPr lang="ru-RU" sz="2000" b="1" dirty="0"/>
            </a:p>
          </p:txBody>
        </p:sp>
        <p:sp>
          <p:nvSpPr>
            <p:cNvPr id="46087" name="Text Box 9"/>
            <p:cNvSpPr txBox="1">
              <a:spLocks noChangeArrowheads="1"/>
            </p:cNvSpPr>
            <p:nvPr/>
          </p:nvSpPr>
          <p:spPr bwMode="auto">
            <a:xfrm>
              <a:off x="1143000" y="4358368"/>
              <a:ext cx="2006600" cy="10156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/>
                <a:t>Central line above diaphragm</a:t>
              </a:r>
              <a:endParaRPr lang="ru-RU" sz="2000" dirty="0"/>
            </a:p>
          </p:txBody>
        </p:sp>
        <p:sp>
          <p:nvSpPr>
            <p:cNvPr id="46088" name="Text Box 10"/>
            <p:cNvSpPr txBox="1">
              <a:spLocks noChangeArrowheads="1"/>
            </p:cNvSpPr>
            <p:nvPr/>
          </p:nvSpPr>
          <p:spPr bwMode="auto">
            <a:xfrm>
              <a:off x="7271658" y="3526285"/>
              <a:ext cx="990600" cy="7016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“</a:t>
              </a:r>
              <a:r>
                <a:rPr lang="en-US" sz="2000" dirty="0"/>
                <a:t>Life” line</a:t>
              </a:r>
              <a:endParaRPr lang="ru-RU" sz="2000" dirty="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84200" y="159654"/>
            <a:ext cx="7956550" cy="6151563"/>
            <a:chOff x="584200" y="0"/>
            <a:chExt cx="7956550" cy="6151563"/>
          </a:xfrm>
        </p:grpSpPr>
        <p:pic>
          <p:nvPicPr>
            <p:cNvPr id="156678" name="Picture 7" descr="Final ISA LOGO.png"/>
            <p:cNvPicPr>
              <a:picLocks noChangeAspect="1"/>
            </p:cNvPicPr>
            <p:nvPr/>
          </p:nvPicPr>
          <p:blipFill>
            <a:blip r:embed="rId2" cstate="print"/>
            <a:srcRect l="6993" t="5453" r="5194" b="6718"/>
            <a:stretch>
              <a:fillRect/>
            </a:stretch>
          </p:blipFill>
          <p:spPr bwMode="auto">
            <a:xfrm>
              <a:off x="3987800" y="0"/>
              <a:ext cx="1168400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679" name="Text Box 6"/>
            <p:cNvSpPr txBox="1">
              <a:spLocks noChangeArrowheads="1"/>
            </p:cNvSpPr>
            <p:nvPr/>
          </p:nvSpPr>
          <p:spPr bwMode="auto">
            <a:xfrm>
              <a:off x="2505075" y="5784850"/>
              <a:ext cx="53609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pic>
          <p:nvPicPr>
            <p:cNvPr id="6" name="Picture 2" descr="C:\Documents and Settings\Umashankar\Desktop\2013-03 (Mar)\Sujok0080.jpg"/>
            <p:cNvPicPr>
              <a:picLocks noChangeAspect="1" noChangeArrowheads="1"/>
            </p:cNvPicPr>
            <p:nvPr/>
          </p:nvPicPr>
          <p:blipFill>
            <a:blip r:embed="rId3" cstate="print"/>
            <a:srcRect l="4207" b="8987"/>
            <a:stretch>
              <a:fillRect/>
            </a:stretch>
          </p:blipFill>
          <p:spPr bwMode="auto">
            <a:xfrm>
              <a:off x="584200" y="2058988"/>
              <a:ext cx="7956550" cy="4092575"/>
            </a:xfrm>
            <a:prstGeom prst="roundRect">
              <a:avLst>
                <a:gd name="adj" fmla="val 1028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2235200" y="3875314"/>
              <a:ext cx="87086" cy="1909536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760686" y="3374571"/>
              <a:ext cx="0" cy="776515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267575" y="2986313"/>
              <a:ext cx="149225" cy="165871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52286" y="4396014"/>
              <a:ext cx="255814" cy="45538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08100" y="4851400"/>
              <a:ext cx="495300" cy="85725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686" y="2905125"/>
              <a:ext cx="0" cy="4694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60686" y="2758620"/>
              <a:ext cx="0" cy="146505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597650" y="3292248"/>
              <a:ext cx="260350" cy="676502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540500" y="2839808"/>
              <a:ext cx="57150" cy="38599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052286" y="1412657"/>
              <a:ext cx="7148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Projection of the backbone on to the hand and foot</a:t>
              </a:r>
            </a:p>
            <a:p>
              <a:endParaRPr lang="en-US" sz="2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5" descr="ANd9GcRfwaw7gvOjMY46STqHPIO2eZCa8G0OCXYHq3WC1R95aN-U0L_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25" y="247994"/>
            <a:ext cx="3961946" cy="5954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5" descr="backskele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31838"/>
            <a:ext cx="571500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6" name="Picture 2" descr="C:\Documents and Settings\Umashankar\Desktop\2013-03 (Mar)\Sujok0081.jpg"/>
          <p:cNvPicPr>
            <a:picLocks noChangeAspect="1" noChangeArrowheads="1"/>
          </p:cNvPicPr>
          <p:nvPr/>
        </p:nvPicPr>
        <p:blipFill>
          <a:blip r:embed="rId3" cstate="print"/>
          <a:srcRect b="11603"/>
          <a:stretch>
            <a:fillRect/>
          </a:stretch>
        </p:blipFill>
        <p:spPr bwMode="auto">
          <a:xfrm>
            <a:off x="1066800" y="2057400"/>
            <a:ext cx="7086600" cy="4600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9747" name="Rectangle 1"/>
          <p:cNvSpPr>
            <a:spLocks noChangeArrowheads="1"/>
          </p:cNvSpPr>
          <p:nvPr/>
        </p:nvSpPr>
        <p:spPr bwMode="auto">
          <a:xfrm>
            <a:off x="1066800" y="1103313"/>
            <a:ext cx="7086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Projection of skeleton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in Standard correspondence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2" descr="C:\Documents and Settings\Umashankar\Desktop\2013-03 (Mar)\Sujok0079.jpg"/>
          <p:cNvPicPr>
            <a:picLocks noChangeAspect="1" noChangeArrowheads="1"/>
          </p:cNvPicPr>
          <p:nvPr/>
        </p:nvPicPr>
        <p:blipFill>
          <a:blip r:embed="rId3" cstate="print"/>
          <a:srcRect b="11104"/>
          <a:stretch>
            <a:fillRect/>
          </a:stretch>
        </p:blipFill>
        <p:spPr bwMode="auto">
          <a:xfrm>
            <a:off x="609600" y="2676525"/>
            <a:ext cx="8061325" cy="3862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0771" name="Rectangle 1"/>
          <p:cNvSpPr>
            <a:spLocks noChangeArrowheads="1"/>
          </p:cNvSpPr>
          <p:nvPr/>
        </p:nvSpPr>
        <p:spPr bwMode="auto">
          <a:xfrm>
            <a:off x="609600" y="1474788"/>
            <a:ext cx="80613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Correspondence to the head</a:t>
            </a:r>
          </a:p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on the distal phalanx of thumb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3483" y="835819"/>
            <a:ext cx="8616950" cy="5934400"/>
            <a:chOff x="283483" y="835819"/>
            <a:chExt cx="8616950" cy="5934400"/>
          </a:xfrm>
        </p:grpSpPr>
        <p:sp>
          <p:nvSpPr>
            <p:cNvPr id="12290" name="Rectangle 1"/>
            <p:cNvSpPr>
              <a:spLocks noChangeArrowheads="1"/>
            </p:cNvSpPr>
            <p:nvPr/>
          </p:nvSpPr>
          <p:spPr bwMode="auto">
            <a:xfrm>
              <a:off x="283483" y="1652818"/>
              <a:ext cx="8616950" cy="976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Trebuchet MS" pitchFamily="34" charset="0"/>
                </a:rPr>
                <a:t>To spread all the theories and methods of treatment developed by </a:t>
              </a:r>
              <a:endParaRPr lang="en-US" sz="2000" dirty="0" smtClean="0">
                <a:latin typeface="Trebuchet MS" pitchFamily="34" charset="0"/>
              </a:endParaRPr>
            </a:p>
            <a:p>
              <a:r>
                <a:rPr lang="en-US" sz="2000" dirty="0" smtClean="0">
                  <a:latin typeface="Trebuchet MS" pitchFamily="34" charset="0"/>
                </a:rPr>
                <a:t>Prof</a:t>
              </a:r>
              <a:r>
                <a:rPr lang="en-US" sz="2000" dirty="0">
                  <a:latin typeface="Trebuchet MS" pitchFamily="34" charset="0"/>
                </a:rPr>
                <a:t>. </a:t>
              </a:r>
              <a:r>
                <a:rPr lang="en-US" sz="2000" dirty="0" smtClean="0">
                  <a:latin typeface="Trebuchet MS" pitchFamily="34" charset="0"/>
                </a:rPr>
                <a:t>Park, </a:t>
              </a:r>
              <a:r>
                <a:rPr lang="en-US" sz="2000" dirty="0">
                  <a:latin typeface="Trebuchet MS" pitchFamily="34" charset="0"/>
                </a:rPr>
                <a:t>Jae Woo.</a:t>
              </a:r>
            </a:p>
            <a:p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12291" name="Rectangle 2"/>
            <p:cNvSpPr>
              <a:spLocks noChangeArrowheads="1"/>
            </p:cNvSpPr>
            <p:nvPr/>
          </p:nvSpPr>
          <p:spPr bwMode="auto">
            <a:xfrm>
              <a:off x="4831446" y="2799901"/>
              <a:ext cx="3952875" cy="338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Smile Yoga</a:t>
              </a:r>
              <a:endParaRPr lang="en-GB" dirty="0">
                <a:latin typeface="Trebuchet MS" pitchFamily="34" charset="0"/>
              </a:endParaRPr>
            </a:p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Direction therapy</a:t>
              </a:r>
              <a:endParaRPr lang="en-GB" dirty="0">
                <a:latin typeface="Trebuchet MS" pitchFamily="34" charset="0"/>
              </a:endParaRPr>
            </a:p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Smile breathing</a:t>
              </a:r>
              <a:endParaRPr lang="en-GB" dirty="0">
                <a:latin typeface="Trebuchet MS" pitchFamily="34" charset="0"/>
              </a:endParaRPr>
            </a:p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Triorigin Smile </a:t>
              </a:r>
              <a:r>
                <a:rPr lang="en-US" dirty="0" err="1">
                  <a:latin typeface="Trebuchet MS" pitchFamily="34" charset="0"/>
                </a:rPr>
                <a:t>mudra</a:t>
              </a:r>
              <a:endParaRPr lang="en-GB" dirty="0">
                <a:latin typeface="Trebuchet MS" pitchFamily="34" charset="0"/>
              </a:endParaRPr>
            </a:p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Triorigin Smile mantra</a:t>
              </a:r>
              <a:endParaRPr lang="en-GB" dirty="0">
                <a:latin typeface="Trebuchet MS" pitchFamily="34" charset="0"/>
              </a:endParaRPr>
            </a:p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Triorigin </a:t>
              </a:r>
              <a:r>
                <a:rPr lang="en-US" dirty="0" err="1">
                  <a:latin typeface="Trebuchet MS" pitchFamily="34" charset="0"/>
                </a:rPr>
                <a:t>Feng</a:t>
              </a:r>
              <a:r>
                <a:rPr lang="en-US" dirty="0">
                  <a:latin typeface="Trebuchet MS" pitchFamily="34" charset="0"/>
                </a:rPr>
                <a:t> </a:t>
              </a:r>
              <a:r>
                <a:rPr lang="en-US" dirty="0" err="1">
                  <a:latin typeface="Trebuchet MS" pitchFamily="34" charset="0"/>
                </a:rPr>
                <a:t>Shui</a:t>
              </a:r>
              <a:endParaRPr lang="en-US" dirty="0">
                <a:latin typeface="Trebuchet MS" pitchFamily="34" charset="0"/>
              </a:endParaRPr>
            </a:p>
            <a:p>
              <a:pPr marL="347663" indent="-347663">
                <a:buBlip>
                  <a:blip r:embed="rId2"/>
                </a:buBlip>
              </a:pPr>
              <a:r>
                <a:rPr lang="en-US" dirty="0">
                  <a:latin typeface="Trebuchet MS" pitchFamily="34" charset="0"/>
                </a:rPr>
                <a:t>Triorigin Acupuncture</a:t>
              </a:r>
            </a:p>
            <a:p>
              <a:pPr marL="347663" indent="-347663">
                <a:buBlip>
                  <a:blip r:embed="rId2"/>
                </a:buBlip>
              </a:pPr>
              <a:r>
                <a:rPr lang="en-US" dirty="0"/>
                <a:t>Seed therapy</a:t>
              </a:r>
            </a:p>
            <a:p>
              <a:pPr marL="347663" indent="-347663">
                <a:buBlip>
                  <a:blip r:embed="rId2"/>
                </a:buBlip>
              </a:pPr>
              <a:r>
                <a:rPr lang="en-US" dirty="0"/>
                <a:t>Nail therapy </a:t>
              </a:r>
            </a:p>
            <a:p>
              <a:pPr marL="347663" indent="-347663">
                <a:buBlip>
                  <a:blip r:embed="rId2"/>
                </a:buBlip>
              </a:pPr>
              <a:r>
                <a:rPr lang="en-US" dirty="0"/>
                <a:t>and other…</a:t>
              </a:r>
              <a:endParaRPr lang="en-GB" dirty="0"/>
            </a:p>
            <a:p>
              <a:endParaRPr lang="en-GB" dirty="0"/>
            </a:p>
            <a:p>
              <a:endParaRPr lang="en-US" dirty="0">
                <a:latin typeface="Trebuchet MS" pitchFamily="34" charset="0"/>
              </a:endParaRPr>
            </a:p>
          </p:txBody>
        </p:sp>
        <p:sp>
          <p:nvSpPr>
            <p:cNvPr id="12292" name="Rectangle 3"/>
            <p:cNvSpPr>
              <a:spLocks noChangeArrowheads="1"/>
            </p:cNvSpPr>
            <p:nvPr/>
          </p:nvSpPr>
          <p:spPr bwMode="auto">
            <a:xfrm>
              <a:off x="424546" y="2799901"/>
              <a:ext cx="4148138" cy="397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>
                  <a:latin typeface="Trebuchet MS" pitchFamily="34" charset="0"/>
                </a:rPr>
                <a:t>Homo system of body </a:t>
              </a:r>
              <a:r>
                <a:rPr lang="en-US" dirty="0" smtClean="0">
                  <a:latin typeface="Trebuchet MS" pitchFamily="34" charset="0"/>
                </a:rPr>
                <a:t>correspondence</a:t>
              </a: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 smtClean="0">
                  <a:latin typeface="Trebuchet MS" pitchFamily="34" charset="0"/>
                </a:rPr>
                <a:t> </a:t>
              </a:r>
              <a:r>
                <a:rPr lang="en-US" dirty="0">
                  <a:latin typeface="Trebuchet MS" pitchFamily="34" charset="0"/>
                </a:rPr>
                <a:t>Six Ki theory</a:t>
              </a: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>
                  <a:latin typeface="Trebuchet MS" pitchFamily="34" charset="0"/>
                </a:rPr>
                <a:t>Eight Origins theory</a:t>
              </a:r>
              <a:endParaRPr lang="en-GB" dirty="0">
                <a:latin typeface="Trebuchet MS" pitchFamily="34" charset="0"/>
              </a:endParaRP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>
                  <a:latin typeface="Trebuchet MS" pitchFamily="34" charset="0"/>
                </a:rPr>
                <a:t>Triorigin theory</a:t>
              </a: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/>
                <a:t>Diamond energy system</a:t>
              </a:r>
              <a:endParaRPr lang="en-GB" dirty="0">
                <a:latin typeface="Trebuchet MS" pitchFamily="34" charset="0"/>
              </a:endParaRP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>
                  <a:latin typeface="Trebuchet MS" pitchFamily="34" charset="0"/>
                </a:rPr>
                <a:t>Spiral energy system</a:t>
              </a: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/>
                <a:t>Triorigin correspondence system</a:t>
              </a: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/>
                <a:t>Sujok </a:t>
              </a:r>
              <a:r>
                <a:rPr lang="en-US" dirty="0" err="1"/>
                <a:t>Ki</a:t>
              </a:r>
              <a:r>
                <a:rPr lang="en-US" dirty="0"/>
                <a:t> therapy</a:t>
              </a:r>
              <a:endParaRPr lang="en-GB" dirty="0"/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/>
                <a:t>Sam Won Dong</a:t>
              </a:r>
              <a:endParaRPr lang="en-GB" dirty="0"/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/>
                <a:t>Twist Therapy </a:t>
              </a:r>
            </a:p>
            <a:p>
              <a:pPr marL="465138" indent="-349250">
                <a:buBlip>
                  <a:blip r:embed="rId2"/>
                </a:buBlip>
                <a:tabLst>
                  <a:tab pos="406400" algn="l"/>
                </a:tabLst>
              </a:pPr>
              <a:r>
                <a:rPr lang="en-US" dirty="0"/>
                <a:t>Smile meditation</a:t>
              </a:r>
            </a:p>
            <a:p>
              <a:endParaRPr lang="en-US" dirty="0"/>
            </a:p>
            <a:p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12293" name="Rectangle 4"/>
            <p:cNvSpPr>
              <a:spLocks noChangeArrowheads="1"/>
            </p:cNvSpPr>
            <p:nvPr/>
          </p:nvSpPr>
          <p:spPr bwMode="auto">
            <a:xfrm>
              <a:off x="3194803" y="835819"/>
              <a:ext cx="223471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rebuchet MS" pitchFamily="34" charset="0"/>
                </a:rPr>
                <a:t>Aim </a:t>
              </a:r>
              <a:r>
                <a:rPr lang="en-US" sz="3200" b="1" dirty="0">
                  <a:solidFill>
                    <a:srgbClr val="0070C0"/>
                  </a:solidFill>
                  <a:latin typeface="Trebuchet MS" pitchFamily="34" charset="0"/>
                </a:rPr>
                <a:t>of ISA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7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1201_Overview_of_Nervous_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109659"/>
            <a:ext cx="5689600" cy="5138737"/>
          </a:xfrm>
          <a:prstGeom prst="roundRect">
            <a:avLst>
              <a:gd name="adj" fmla="val 39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4" descr="3D-Model-of-Human-Internal-Org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515" y="312738"/>
            <a:ext cx="6096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5529943" y="290286"/>
            <a:ext cx="3434670" cy="720725"/>
          </a:xfrm>
          <a:prstGeom prst="rect">
            <a:avLst/>
          </a:prstGeom>
          <a:noFill/>
        </p:spPr>
        <p:txBody>
          <a:bodyPr wrap="square" numCol="1" anchor="b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Optima"/>
                <a:ea typeface="Optima"/>
                <a:cs typeface="Optima"/>
              </a:rPr>
              <a:t>Digestive System</a:t>
            </a:r>
            <a:endParaRPr lang="en-SG" sz="2800" dirty="0" smtClean="0">
              <a:solidFill>
                <a:schemeClr val="tx1"/>
              </a:solidFill>
              <a:latin typeface="Optima"/>
              <a:ea typeface="Optima"/>
              <a:cs typeface="Optima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3713" y="135306"/>
            <a:ext cx="3860779" cy="653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4" descr="18-human-anatomy-artwork-pasie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4632" y="830943"/>
            <a:ext cx="5450568" cy="5450568"/>
          </a:xfrm>
          <a:prstGeom prst="roundRect">
            <a:avLst>
              <a:gd name="adj" fmla="val 81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1"/>
          <p:cNvSpPr>
            <a:spLocks noChangeArrowheads="1"/>
          </p:cNvSpPr>
          <p:nvPr/>
        </p:nvSpPr>
        <p:spPr bwMode="auto">
          <a:xfrm>
            <a:off x="563032" y="567531"/>
            <a:ext cx="8251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Correspondences to organs</a:t>
            </a:r>
          </a:p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of neck and thoracic cavity</a:t>
            </a:r>
          </a:p>
        </p:txBody>
      </p:sp>
      <p:pic>
        <p:nvPicPr>
          <p:cNvPr id="5" name="Picture 4" descr="Slide 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26" y="1766188"/>
            <a:ext cx="8088387" cy="4640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Umashankar\Desktop\2013-03 (Mar)\Sujok0087.jpg"/>
          <p:cNvPicPr>
            <a:picLocks noChangeAspect="1" noChangeArrowheads="1"/>
          </p:cNvPicPr>
          <p:nvPr/>
        </p:nvPicPr>
        <p:blipFill>
          <a:blip r:embed="rId2" cstate="print"/>
          <a:srcRect b="7861"/>
          <a:stretch>
            <a:fillRect/>
          </a:stretch>
        </p:blipFill>
        <p:spPr bwMode="auto">
          <a:xfrm>
            <a:off x="882650" y="2325688"/>
            <a:ext cx="737870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89" y="2257586"/>
            <a:ext cx="8795657" cy="4414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82650" y="1014647"/>
            <a:ext cx="7378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Correspondences to organs</a:t>
            </a:r>
          </a:p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of the abdominal cavity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220686" y="332689"/>
            <a:ext cx="4630057" cy="669926"/>
          </a:xfrm>
          <a:prstGeom prst="rect">
            <a:avLst/>
          </a:prstGeo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chemeClr val="tx1"/>
                </a:solidFill>
                <a:latin typeface="Optima"/>
                <a:ea typeface="Optima"/>
                <a:cs typeface="Optima"/>
              </a:rPr>
              <a:t>Excretory system</a:t>
            </a:r>
            <a:endParaRPr lang="en-SG" sz="2800" dirty="0" smtClean="0">
              <a:solidFill>
                <a:schemeClr val="tx1"/>
              </a:solidFill>
              <a:latin typeface="Optima"/>
              <a:ea typeface="Optima"/>
              <a:cs typeface="Optim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1333" y="1262741"/>
            <a:ext cx="3010934" cy="5304059"/>
          </a:xfrm>
          <a:prstGeom prst="roundRect">
            <a:avLst>
              <a:gd name="adj" fmla="val 84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9" y="1364343"/>
            <a:ext cx="4430778" cy="5086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Picture 2" descr="C:\Documents and Settings\Umashankar\Desktop\2013-03 (Mar)\Sujok0100.jpg"/>
          <p:cNvPicPr>
            <a:picLocks noChangeAspect="1" noChangeArrowheads="1"/>
          </p:cNvPicPr>
          <p:nvPr/>
        </p:nvPicPr>
        <p:blipFill>
          <a:blip r:embed="rId3" cstate="print"/>
          <a:srcRect b="13474"/>
          <a:stretch>
            <a:fillRect/>
          </a:stretch>
        </p:blipFill>
        <p:spPr bwMode="auto">
          <a:xfrm>
            <a:off x="609600" y="2136775"/>
            <a:ext cx="8007350" cy="4505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7939" name="Rectangle 1"/>
          <p:cNvSpPr>
            <a:spLocks noChangeArrowheads="1"/>
          </p:cNvSpPr>
          <p:nvPr/>
        </p:nvSpPr>
        <p:spPr bwMode="auto">
          <a:xfrm>
            <a:off x="609600" y="1182688"/>
            <a:ext cx="800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Correspondences to kidneys and</a:t>
            </a:r>
          </a:p>
          <a:p>
            <a:pPr algn="ctr"/>
            <a:r>
              <a:rPr lang="en-US" sz="2800" b="1" dirty="0">
                <a:latin typeface="Optima"/>
                <a:ea typeface="Optima"/>
                <a:cs typeface="Optima"/>
              </a:rPr>
              <a:t>adrenal glands on the Yang-surface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pic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" y="174171"/>
            <a:ext cx="8631161" cy="6473371"/>
          </a:xfrm>
          <a:prstGeom prst="roundRect">
            <a:avLst>
              <a:gd name="adj" fmla="val 63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98488" y="1406525"/>
            <a:ext cx="7964487" cy="5197476"/>
            <a:chOff x="598488" y="1406525"/>
            <a:chExt cx="7964487" cy="5197476"/>
          </a:xfrm>
        </p:grpSpPr>
        <p:sp>
          <p:nvSpPr>
            <p:cNvPr id="15362" name="Rectangle 1"/>
            <p:cNvSpPr>
              <a:spLocks noChangeArrowheads="1"/>
            </p:cNvSpPr>
            <p:nvPr/>
          </p:nvSpPr>
          <p:spPr bwMode="auto">
            <a:xfrm>
              <a:off x="598488" y="1406525"/>
              <a:ext cx="7964487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dirty="0" smtClean="0">
                  <a:latin typeface="Trebuchet MS" pitchFamily="34" charset="0"/>
                </a:rPr>
                <a:t>In </a:t>
              </a:r>
              <a:r>
                <a:rPr lang="en-US" dirty="0">
                  <a:latin typeface="Trebuchet MS" pitchFamily="34" charset="0"/>
                </a:rPr>
                <a:t>May-2013 we had Global congress in Cyprus in which from 13 countries -more than 30 participants had participated.</a:t>
              </a:r>
            </a:p>
            <a:p>
              <a:pPr algn="just"/>
              <a:endParaRPr lang="en-GB" dirty="0" smtClean="0">
                <a:latin typeface="Trebuchet MS" pitchFamily="34" charset="0"/>
              </a:endParaRPr>
            </a:p>
            <a:p>
              <a:pPr algn="just"/>
              <a:r>
                <a:rPr lang="en-US" dirty="0" smtClean="0">
                  <a:latin typeface="Trebuchet MS" pitchFamily="34" charset="0"/>
                </a:rPr>
                <a:t>We </a:t>
              </a:r>
              <a:r>
                <a:rPr lang="en-US" dirty="0">
                  <a:latin typeface="Trebuchet MS" pitchFamily="34" charset="0"/>
                </a:rPr>
                <a:t>decided to work on Research &amp; development program for claim of Noble prize for Triorigin Theory.</a:t>
              </a:r>
              <a:endParaRPr lang="en-GB" dirty="0">
                <a:latin typeface="Trebuchet MS" pitchFamily="34" charset="0"/>
              </a:endParaRPr>
            </a:p>
          </p:txBody>
        </p:sp>
        <p:pic>
          <p:nvPicPr>
            <p:cNvPr id="15363" name="Picture 2" descr="P5193289.JPG"/>
            <p:cNvPicPr>
              <a:picLocks noChangeAspect="1"/>
            </p:cNvPicPr>
            <p:nvPr/>
          </p:nvPicPr>
          <p:blipFill>
            <a:blip r:embed="rId2" cstate="print"/>
            <a:srcRect t="24338" b="12698"/>
            <a:stretch>
              <a:fillRect/>
            </a:stretch>
          </p:blipFill>
          <p:spPr bwMode="auto">
            <a:xfrm>
              <a:off x="722472" y="2975621"/>
              <a:ext cx="7685087" cy="3628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237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6" name="Picture 2" descr="C:\Documents and Settings\Umashankar\Desktop\2013-03 (Mar)\Sujok0091.jpg"/>
          <p:cNvPicPr>
            <a:picLocks noChangeAspect="1" noChangeArrowheads="1"/>
          </p:cNvPicPr>
          <p:nvPr/>
        </p:nvPicPr>
        <p:blipFill>
          <a:blip r:embed="rId3" cstate="print"/>
          <a:srcRect b="11497"/>
          <a:stretch>
            <a:fillRect/>
          </a:stretch>
        </p:blipFill>
        <p:spPr bwMode="auto">
          <a:xfrm>
            <a:off x="1143000" y="2140403"/>
            <a:ext cx="680402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Rectangle 1"/>
          <p:cNvSpPr>
            <a:spLocks noChangeArrowheads="1"/>
          </p:cNvSpPr>
          <p:nvPr/>
        </p:nvSpPr>
        <p:spPr bwMode="auto">
          <a:xfrm>
            <a:off x="1143000" y="1169988"/>
            <a:ext cx="6934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Using left hand for diagnosis of</a:t>
            </a:r>
          </a:p>
          <a:p>
            <a:r>
              <a:rPr lang="en-US" sz="2800" b="1"/>
              <a:t>diseases of organs on right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0" name="Picture 2" descr="C:\Documents and Settings\Umashankar\Desktop\2013-03 (Mar)\Sujok0092.jpg"/>
          <p:cNvPicPr>
            <a:picLocks noChangeAspect="1" noChangeArrowheads="1"/>
          </p:cNvPicPr>
          <p:nvPr/>
        </p:nvPicPr>
        <p:blipFill>
          <a:blip r:embed="rId3" cstate="print"/>
          <a:srcRect b="11069"/>
          <a:stretch>
            <a:fillRect/>
          </a:stretch>
        </p:blipFill>
        <p:spPr bwMode="auto">
          <a:xfrm>
            <a:off x="1030288" y="2171700"/>
            <a:ext cx="7083425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Rectangle 1"/>
          <p:cNvSpPr>
            <a:spLocks noChangeArrowheads="1"/>
          </p:cNvSpPr>
          <p:nvPr/>
        </p:nvSpPr>
        <p:spPr bwMode="auto">
          <a:xfrm>
            <a:off x="914400" y="1214438"/>
            <a:ext cx="7467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Using right hand for diagnosis of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diseases of organs on left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7" descr="Final ISA LOGO.png"/>
          <p:cNvPicPr>
            <a:picLocks noChangeAspect="1"/>
          </p:cNvPicPr>
          <p:nvPr/>
        </p:nvPicPr>
        <p:blipFill>
          <a:blip r:embed="rId2" cstate="print"/>
          <a:srcRect l="6993" t="5453" r="5194" b="6718"/>
          <a:stretch>
            <a:fillRect/>
          </a:stretch>
        </p:blipFill>
        <p:spPr bwMode="auto">
          <a:xfrm>
            <a:off x="3987800" y="0"/>
            <a:ext cx="1168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Picture 2" descr="C:\Documents and Settings\Umashankar\Desktop\Standard Correspondence.JPG"/>
          <p:cNvPicPr>
            <a:picLocks noChangeAspect="1" noChangeArrowheads="1"/>
          </p:cNvPicPr>
          <p:nvPr/>
        </p:nvPicPr>
        <p:blipFill>
          <a:blip r:embed="rId3" cstate="print"/>
          <a:srcRect b="9460"/>
          <a:stretch>
            <a:fillRect/>
          </a:stretch>
        </p:blipFill>
        <p:spPr bwMode="auto">
          <a:xfrm>
            <a:off x="1268413" y="2481263"/>
            <a:ext cx="6797675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Rectangle 1"/>
          <p:cNvSpPr>
            <a:spLocks noChangeArrowheads="1"/>
          </p:cNvSpPr>
          <p:nvPr/>
        </p:nvSpPr>
        <p:spPr bwMode="auto">
          <a:xfrm>
            <a:off x="685800" y="1338263"/>
            <a:ext cx="7962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Standard system of correspondence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to the body on the left hand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406400" y="530225"/>
            <a:ext cx="8302171" cy="1143000"/>
          </a:xfrm>
          <a:prstGeom prst="rect">
            <a:avLst/>
          </a:prstGeo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Endocrine system</a:t>
            </a:r>
            <a:endParaRPr lang="ru-RU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8637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403" y="1673225"/>
            <a:ext cx="6088969" cy="4776819"/>
          </a:xfrm>
          <a:prstGeom prst="roundRect">
            <a:avLst>
              <a:gd name="adj" fmla="val 97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1"/>
          <p:cNvSpPr>
            <a:spLocks noChangeArrowheads="1"/>
          </p:cNvSpPr>
          <p:nvPr/>
        </p:nvSpPr>
        <p:spPr bwMode="auto">
          <a:xfrm>
            <a:off x="481013" y="3244850"/>
            <a:ext cx="35067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Projections of 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endocrine glands</a:t>
            </a:r>
          </a:p>
        </p:txBody>
      </p:sp>
      <p:pic>
        <p:nvPicPr>
          <p:cNvPr id="4" name="Picture 3" descr="Untitled-1 copy.jpg"/>
          <p:cNvPicPr>
            <a:picLocks noChangeAspect="1"/>
          </p:cNvPicPr>
          <p:nvPr/>
        </p:nvPicPr>
        <p:blipFill>
          <a:blip r:embed="rId2" cstate="print"/>
          <a:srcRect l="2556" b="2763"/>
          <a:stretch>
            <a:fillRect/>
          </a:stretch>
        </p:blipFill>
        <p:spPr>
          <a:xfrm>
            <a:off x="3987800" y="200096"/>
            <a:ext cx="4844003" cy="6384471"/>
          </a:xfrm>
          <a:prstGeom prst="roundRect">
            <a:avLst>
              <a:gd name="adj" fmla="val 122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2514" y="1704578"/>
            <a:ext cx="80409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Optima"/>
                <a:cs typeface="Optima"/>
              </a:rPr>
              <a:t>First Step: </a:t>
            </a:r>
            <a:r>
              <a:rPr lang="en-US" sz="2400" dirty="0">
                <a:solidFill>
                  <a:prstClr val="black"/>
                </a:solidFill>
                <a:latin typeface="Optima"/>
                <a:cs typeface="Optima"/>
              </a:rPr>
              <a:t>Determine in which of the seven regions (head, four extremities, thoracic or abdominal cavity) the problem is </a:t>
            </a:r>
            <a:r>
              <a:rPr lang="en-US" sz="2400" dirty="0" smtClean="0">
                <a:solidFill>
                  <a:prstClr val="black"/>
                </a:solidFill>
                <a:latin typeface="Optima"/>
                <a:cs typeface="Optima"/>
              </a:rPr>
              <a:t>located.</a:t>
            </a:r>
            <a:endParaRPr lang="en-US" sz="2400" dirty="0">
              <a:solidFill>
                <a:prstClr val="black"/>
              </a:solidFill>
              <a:latin typeface="Optima"/>
              <a:cs typeface="Opti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Optima"/>
              <a:cs typeface="Opti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Optima"/>
                <a:cs typeface="Optima"/>
              </a:rPr>
              <a:t>Second Step: </a:t>
            </a:r>
            <a:r>
              <a:rPr lang="en-US" sz="2400" dirty="0">
                <a:solidFill>
                  <a:prstClr val="black"/>
                </a:solidFill>
                <a:latin typeface="Optima"/>
                <a:cs typeface="Optima"/>
              </a:rPr>
              <a:t>Assume relevant position of </a:t>
            </a:r>
            <a:r>
              <a:rPr lang="en-US" sz="2400" dirty="0" smtClean="0">
                <a:solidFill>
                  <a:prstClr val="black"/>
                </a:solidFill>
                <a:latin typeface="Optima"/>
                <a:cs typeface="Optima"/>
              </a:rPr>
              <a:t>hand </a:t>
            </a:r>
            <a:r>
              <a:rPr lang="en-US" sz="2400" dirty="0">
                <a:solidFill>
                  <a:prstClr val="black"/>
                </a:solidFill>
                <a:latin typeface="Optima"/>
                <a:cs typeface="Optima"/>
              </a:rPr>
              <a:t>or </a:t>
            </a:r>
            <a:r>
              <a:rPr lang="en-US" sz="2400" dirty="0" smtClean="0">
                <a:solidFill>
                  <a:prstClr val="black"/>
                </a:solidFill>
                <a:latin typeface="Optima"/>
                <a:cs typeface="Optima"/>
              </a:rPr>
              <a:t>feet</a:t>
            </a:r>
            <a:endParaRPr lang="en-US" sz="2400" dirty="0">
              <a:solidFill>
                <a:prstClr val="black"/>
              </a:solidFill>
              <a:latin typeface="Optima"/>
              <a:cs typeface="Opti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Optima"/>
                <a:cs typeface="Optima"/>
              </a:rPr>
              <a:t>based on whether the problem is above or below </a:t>
            </a:r>
            <a:r>
              <a:rPr lang="en-US" sz="2400" dirty="0" smtClean="0">
                <a:solidFill>
                  <a:prstClr val="black"/>
                </a:solidFill>
                <a:latin typeface="Optima"/>
                <a:cs typeface="Optima"/>
              </a:rPr>
              <a:t>diaphragm.</a:t>
            </a:r>
            <a:endParaRPr lang="en-US" sz="2400" dirty="0">
              <a:solidFill>
                <a:prstClr val="black"/>
              </a:solidFill>
              <a:latin typeface="Optima"/>
              <a:cs typeface="Opti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Optima"/>
              <a:cs typeface="Opti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Optima"/>
                <a:cs typeface="Optima"/>
              </a:rPr>
              <a:t>Third Step: </a:t>
            </a:r>
            <a:r>
              <a:rPr lang="en-US" sz="2400" dirty="0">
                <a:solidFill>
                  <a:prstClr val="black"/>
                </a:solidFill>
                <a:latin typeface="Optima"/>
                <a:cs typeface="Optima"/>
              </a:rPr>
              <a:t>Determine on which surface, Yin or Yang,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Optima"/>
                <a:cs typeface="Optima"/>
              </a:rPr>
              <a:t>the problem is mostly projected </a:t>
            </a:r>
            <a:r>
              <a:rPr lang="en-US" sz="2400" dirty="0">
                <a:latin typeface="Optima"/>
                <a:cs typeface="Optima"/>
              </a:rPr>
              <a:t>on checking all the points in correspondence </a:t>
            </a:r>
            <a:r>
              <a:rPr lang="en-US" sz="2400" dirty="0" smtClean="0">
                <a:latin typeface="Optima"/>
                <a:cs typeface="Optima"/>
              </a:rPr>
              <a:t>area.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Box 2"/>
          <p:cNvSpPr txBox="1">
            <a:spLocks noChangeArrowheads="1"/>
          </p:cNvSpPr>
          <p:nvPr/>
        </p:nvSpPr>
        <p:spPr bwMode="auto">
          <a:xfrm>
            <a:off x="250825" y="2078038"/>
            <a:ext cx="86423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Optima"/>
                <a:ea typeface="Optima"/>
                <a:cs typeface="Optima"/>
              </a:rPr>
              <a:t>Fourth Step: </a:t>
            </a:r>
            <a:r>
              <a:rPr lang="en-US" sz="2400" dirty="0">
                <a:latin typeface="Optima"/>
                <a:ea typeface="Optima"/>
                <a:cs typeface="Optima"/>
              </a:rPr>
              <a:t>Determine in what half of the body – left or right – the problem is located.</a:t>
            </a:r>
          </a:p>
          <a:p>
            <a:endParaRPr lang="en-US" sz="2400" dirty="0">
              <a:latin typeface="Optima"/>
              <a:ea typeface="Optima"/>
              <a:cs typeface="Optima"/>
            </a:endParaRPr>
          </a:p>
          <a:p>
            <a:r>
              <a:rPr lang="en-US" sz="2400" b="1" dirty="0">
                <a:latin typeface="Optima"/>
                <a:ea typeface="Optima"/>
                <a:cs typeface="Optima"/>
              </a:rPr>
              <a:t>Fifth Step: </a:t>
            </a:r>
            <a:r>
              <a:rPr lang="en-US" sz="2400" dirty="0">
                <a:latin typeface="Optima"/>
                <a:ea typeface="Optima"/>
                <a:cs typeface="Optima"/>
              </a:rPr>
              <a:t>If problem is located on the trunk the area of correspondence is found by using additional imaginary lines: </a:t>
            </a:r>
            <a:r>
              <a:rPr lang="en-US" sz="2400" dirty="0" err="1">
                <a:latin typeface="Optima"/>
                <a:ea typeface="Optima"/>
                <a:cs typeface="Optima"/>
              </a:rPr>
              <a:t>midclavicular</a:t>
            </a:r>
            <a:r>
              <a:rPr lang="en-US" sz="2400" dirty="0">
                <a:latin typeface="Optima"/>
                <a:ea typeface="Optima"/>
                <a:cs typeface="Optima"/>
              </a:rPr>
              <a:t>, </a:t>
            </a:r>
            <a:r>
              <a:rPr lang="en-US" sz="2400" dirty="0" err="1">
                <a:latin typeface="Optima"/>
                <a:ea typeface="Optima"/>
                <a:cs typeface="Optima"/>
              </a:rPr>
              <a:t>axillary</a:t>
            </a:r>
            <a:r>
              <a:rPr lang="en-US" sz="2400" dirty="0">
                <a:latin typeface="Optima"/>
                <a:ea typeface="Optima"/>
                <a:cs typeface="Optima"/>
              </a:rPr>
              <a:t>, umbilical etc.</a:t>
            </a:r>
          </a:p>
          <a:p>
            <a:endParaRPr lang="en-US" sz="2400" dirty="0">
              <a:latin typeface="Optima"/>
              <a:ea typeface="Optima"/>
              <a:cs typeface="Optima"/>
            </a:endParaRPr>
          </a:p>
          <a:p>
            <a:r>
              <a:rPr lang="en-US" sz="2400" b="1" dirty="0">
                <a:latin typeface="Optima"/>
                <a:ea typeface="Optima"/>
                <a:cs typeface="Optima"/>
              </a:rPr>
              <a:t>Sixth Step: </a:t>
            </a:r>
            <a:r>
              <a:rPr lang="en-US" sz="2400" dirty="0">
                <a:latin typeface="Optima"/>
                <a:ea typeface="Optima"/>
                <a:cs typeface="Optima"/>
              </a:rPr>
              <a:t>The right point is identified by sharp pain</a:t>
            </a:r>
          </a:p>
          <a:p>
            <a:r>
              <a:rPr lang="en-US" sz="2400" dirty="0">
                <a:latin typeface="Optima"/>
                <a:ea typeface="Optima"/>
                <a:cs typeface="Optima"/>
              </a:rPr>
              <a:t>on checking all the points in correspondence area.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6" descr="C:\Documents and Settings\Umashankar\Desktop\2013-03 (Mar)\Sujok0101.jpg"/>
          <p:cNvPicPr>
            <a:picLocks noChangeAspect="1" noChangeArrowheads="1"/>
          </p:cNvPicPr>
          <p:nvPr/>
        </p:nvPicPr>
        <p:blipFill>
          <a:blip r:embed="rId2" cstate="print"/>
          <a:srcRect b="8514"/>
          <a:stretch>
            <a:fillRect/>
          </a:stretch>
        </p:blipFill>
        <p:spPr bwMode="auto">
          <a:xfrm>
            <a:off x="814388" y="1844904"/>
            <a:ext cx="7596187" cy="4703762"/>
          </a:xfrm>
          <a:prstGeom prst="roundRect">
            <a:avLst>
              <a:gd name="adj" fmla="val 741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7155" name="Rectangle 1"/>
          <p:cNvSpPr>
            <a:spLocks noChangeArrowheads="1"/>
          </p:cNvSpPr>
          <p:nvPr/>
        </p:nvSpPr>
        <p:spPr bwMode="auto">
          <a:xfrm rot="10800000" flipV="1">
            <a:off x="774700" y="1222375"/>
            <a:ext cx="759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Additional reference lines on the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Umashankar\Desktop\Sujok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0" y="2022475"/>
            <a:ext cx="7175500" cy="4656138"/>
          </a:xfrm>
          <a:prstGeom prst="roundRect">
            <a:avLst>
              <a:gd name="adj" fmla="val 73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8179" name="Rectangle 1"/>
          <p:cNvSpPr>
            <a:spLocks noChangeArrowheads="1"/>
          </p:cNvSpPr>
          <p:nvPr/>
        </p:nvSpPr>
        <p:spPr bwMode="auto">
          <a:xfrm>
            <a:off x="984250" y="1093788"/>
            <a:ext cx="7175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Technique of searching correspondence</a:t>
            </a:r>
          </a:p>
          <a:p>
            <a:pPr algn="ctr"/>
            <a:r>
              <a:rPr lang="en-US" sz="2800" b="1">
                <a:latin typeface="Optima"/>
                <a:ea typeface="Optima"/>
                <a:cs typeface="Optima"/>
              </a:rPr>
              <a:t>points on extremities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101725" y="1057941"/>
            <a:ext cx="7204075" cy="1143000"/>
          </a:xfrm>
          <a:prstGeom prst="rect">
            <a:avLst/>
          </a:prstGeo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Massage of the heart correspondence </a:t>
            </a:r>
            <a:br>
              <a:rPr lang="en-US" sz="2800" dirty="0" smtClean="0">
                <a:solidFill>
                  <a:schemeClr val="tx1"/>
                </a:solidFill>
                <a:effectLst/>
                <a:latin typeface="Trebuchet MS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by diagnostic probe</a:t>
            </a:r>
            <a:endParaRPr lang="ru-RU" sz="2800" dirty="0" smtClean="0"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179202" name="Содержимое 3" descr="pic1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733" y="2200941"/>
            <a:ext cx="8095866" cy="4308347"/>
          </a:xfrm>
          <a:prstGeom prst="roundRect">
            <a:avLst>
              <a:gd name="adj" fmla="val 57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1278474"/>
            <a:ext cx="8453034" cy="5354801"/>
            <a:chOff x="381000" y="1278474"/>
            <a:chExt cx="8453034" cy="5354801"/>
          </a:xfrm>
        </p:grpSpPr>
        <p:sp>
          <p:nvSpPr>
            <p:cNvPr id="16386" name="Rectangle 1"/>
            <p:cNvSpPr>
              <a:spLocks noChangeArrowheads="1"/>
            </p:cNvSpPr>
            <p:nvPr/>
          </p:nvSpPr>
          <p:spPr bwMode="auto">
            <a:xfrm>
              <a:off x="381000" y="1278474"/>
              <a:ext cx="8453034" cy="258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b="1" dirty="0" smtClean="0">
                  <a:latin typeface="Trebuchet MS" pitchFamily="34" charset="0"/>
                </a:rPr>
                <a:t>International </a:t>
              </a:r>
              <a:r>
                <a:rPr lang="en-US" b="1" dirty="0">
                  <a:latin typeface="Trebuchet MS" pitchFamily="34" charset="0"/>
                </a:rPr>
                <a:t>Sujok Association (ISA) </a:t>
              </a:r>
              <a:r>
                <a:rPr lang="en-US" dirty="0">
                  <a:latin typeface="Trebuchet MS" pitchFamily="34" charset="0"/>
                </a:rPr>
                <a:t>has been doing various activities for quite some time.  </a:t>
              </a:r>
              <a:r>
                <a:rPr lang="en-US" dirty="0" smtClean="0">
                  <a:latin typeface="Trebuchet MS" pitchFamily="34" charset="0"/>
                </a:rPr>
                <a:t>Some </a:t>
              </a:r>
              <a:r>
                <a:rPr lang="en-US" dirty="0">
                  <a:latin typeface="Trebuchet MS" pitchFamily="34" charset="0"/>
                </a:rPr>
                <a:t>important activities that happened in recent times in India:</a:t>
              </a:r>
            </a:p>
            <a:p>
              <a:pPr algn="just"/>
              <a:endParaRPr lang="en-GB" dirty="0" smtClean="0">
                <a:latin typeface="Trebuchet MS" pitchFamily="34" charset="0"/>
              </a:endParaRPr>
            </a:p>
            <a:p>
              <a:pPr algn="just"/>
              <a:r>
                <a:rPr lang="en-US" dirty="0" smtClean="0">
                  <a:latin typeface="Trebuchet MS" pitchFamily="34" charset="0"/>
                </a:rPr>
                <a:t>Saurashtra </a:t>
              </a:r>
              <a:r>
                <a:rPr lang="en-US" dirty="0">
                  <a:latin typeface="Trebuchet MS" pitchFamily="34" charset="0"/>
                </a:rPr>
                <a:t>University has recognized theories of Prof. Park Jae Woo and honored him on 11</a:t>
              </a:r>
              <a:r>
                <a:rPr lang="en-US" baseline="30000" dirty="0">
                  <a:latin typeface="Trebuchet MS" pitchFamily="34" charset="0"/>
                </a:rPr>
                <a:t>th</a:t>
              </a:r>
              <a:r>
                <a:rPr lang="en-US" dirty="0">
                  <a:latin typeface="Trebuchet MS" pitchFamily="34" charset="0"/>
                </a:rPr>
                <a:t> March 2012 by establishing Prof. Park Chair and Gallery in University campus at Rajkot in Gujarat.   </a:t>
              </a:r>
            </a:p>
            <a:p>
              <a:pPr algn="just"/>
              <a:endParaRPr lang="en-GB" dirty="0" smtClean="0">
                <a:latin typeface="Trebuchet MS" pitchFamily="34" charset="0"/>
              </a:endParaRPr>
            </a:p>
            <a:p>
              <a:pPr algn="just"/>
              <a:r>
                <a:rPr lang="en-US" dirty="0" smtClean="0">
                  <a:latin typeface="Trebuchet MS" pitchFamily="34" charset="0"/>
                </a:rPr>
                <a:t>Diploma </a:t>
              </a:r>
              <a:r>
                <a:rPr lang="en-US" dirty="0">
                  <a:latin typeface="Trebuchet MS" pitchFamily="34" charset="0"/>
                </a:rPr>
                <a:t>in Su </a:t>
              </a:r>
              <a:r>
                <a:rPr lang="en-US" dirty="0" err="1">
                  <a:latin typeface="Trebuchet MS" pitchFamily="34" charset="0"/>
                </a:rPr>
                <a:t>Jok</a:t>
              </a:r>
              <a:r>
                <a:rPr lang="en-US" dirty="0">
                  <a:latin typeface="Trebuchet MS" pitchFamily="34" charset="0"/>
                </a:rPr>
                <a:t> therapy course Saurashtra University had started in year 2008.</a:t>
              </a:r>
              <a:endParaRPr lang="en-GB" dirty="0">
                <a:latin typeface="Trebuchet MS" pitchFamily="34" charset="0"/>
              </a:endParaRPr>
            </a:p>
          </p:txBody>
        </p:sp>
        <p:pic>
          <p:nvPicPr>
            <p:cNvPr id="16387" name="Picture 4" descr="PCD_0322.JPG"/>
            <p:cNvPicPr>
              <a:picLocks noChangeAspect="1"/>
            </p:cNvPicPr>
            <p:nvPr/>
          </p:nvPicPr>
          <p:blipFill>
            <a:blip r:embed="rId2" cstate="print"/>
            <a:srcRect t="18254" b="11308"/>
            <a:stretch>
              <a:fillRect/>
            </a:stretch>
          </p:blipFill>
          <p:spPr bwMode="auto">
            <a:xfrm>
              <a:off x="1417902" y="3710953"/>
              <a:ext cx="6222762" cy="292232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949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001486" y="834971"/>
            <a:ext cx="7304313" cy="1143000"/>
          </a:xfrm>
          <a:prstGeom prst="rect">
            <a:avLst/>
          </a:prstGeom>
          <a:noFill/>
        </p:spPr>
        <p:txBody>
          <a:bodyPr wrap="square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buNone/>
            </a:pPr>
            <a:r>
              <a:rPr lang="en-US" sz="28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Massage of the heart correspondence </a:t>
            </a:r>
            <a:br>
              <a:rPr lang="en-US" sz="2800" dirty="0" smtClean="0">
                <a:solidFill>
                  <a:schemeClr val="tx1"/>
                </a:solidFill>
                <a:effectLst/>
                <a:latin typeface="Trebuchet MS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effectLst/>
                <a:latin typeface="Trebuchet MS" pitchFamily="34" charset="0"/>
              </a:rPr>
              <a:t>area by fingers</a:t>
            </a:r>
            <a:endParaRPr lang="ru-RU" sz="2800" dirty="0" smtClean="0"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180226" name="Содержимое 3" descr="pic1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1486" y="2196742"/>
            <a:ext cx="7304313" cy="4133697"/>
          </a:xfrm>
          <a:prstGeom prst="roundRect">
            <a:avLst>
              <a:gd name="adj" fmla="val 683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882" y="2967335"/>
            <a:ext cx="44282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Smile Thanks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581025" y="1439261"/>
            <a:ext cx="801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 smtClean="0">
                <a:latin typeface="Trebuchet MS" pitchFamily="34" charset="0"/>
              </a:rPr>
              <a:t>We </a:t>
            </a:r>
            <a:r>
              <a:rPr lang="en-US" dirty="0">
                <a:latin typeface="Trebuchet MS" pitchFamily="34" charset="0"/>
              </a:rPr>
              <a:t>started our 1</a:t>
            </a:r>
            <a:r>
              <a:rPr lang="en-US" baseline="30000" dirty="0">
                <a:latin typeface="Trebuchet MS" pitchFamily="34" charset="0"/>
              </a:rPr>
              <a:t>st</a:t>
            </a:r>
            <a:r>
              <a:rPr lang="en-US" dirty="0">
                <a:latin typeface="Trebuchet MS" pitchFamily="34" charset="0"/>
              </a:rPr>
              <a:t> Global level Sujok Clinic &amp; Research center in India at Nagpur on 13</a:t>
            </a:r>
            <a:r>
              <a:rPr lang="en-US" baseline="30000" dirty="0">
                <a:latin typeface="Trebuchet MS" pitchFamily="34" charset="0"/>
              </a:rPr>
              <a:t>th</a:t>
            </a:r>
            <a:r>
              <a:rPr lang="en-US" dirty="0">
                <a:latin typeface="Trebuchet MS" pitchFamily="34" charset="0"/>
              </a:rPr>
              <a:t> October 2013 (</a:t>
            </a:r>
            <a:r>
              <a:rPr lang="en-US" dirty="0" err="1">
                <a:latin typeface="Trebuchet MS" pitchFamily="34" charset="0"/>
              </a:rPr>
              <a:t>Vijaya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Dashmi</a:t>
            </a:r>
            <a:r>
              <a:rPr lang="en-US" dirty="0" smtClean="0">
                <a:latin typeface="Trebuchet MS" pitchFamily="34" charset="0"/>
              </a:rPr>
              <a:t>).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7411" name="Picture 2" descr="0197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3165" t="14873" r="3014" b="24809"/>
          <a:stretch>
            <a:fillRect/>
          </a:stretch>
        </p:blipFill>
        <p:spPr bwMode="auto">
          <a:xfrm>
            <a:off x="889000" y="2602899"/>
            <a:ext cx="7427913" cy="3409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44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5512" y="1373803"/>
            <a:ext cx="8658463" cy="5217497"/>
            <a:chOff x="285512" y="1373803"/>
            <a:chExt cx="8658463" cy="5217497"/>
          </a:xfrm>
        </p:grpSpPr>
        <p:sp>
          <p:nvSpPr>
            <p:cNvPr id="18434" name="Rectangle 1"/>
            <p:cNvSpPr>
              <a:spLocks noChangeArrowheads="1"/>
            </p:cNvSpPr>
            <p:nvPr/>
          </p:nvSpPr>
          <p:spPr bwMode="auto">
            <a:xfrm>
              <a:off x="285512" y="1373803"/>
              <a:ext cx="8472487" cy="173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dirty="0" smtClean="0">
                  <a:latin typeface="Trebuchet MS" pitchFamily="34" charset="0"/>
                </a:rPr>
                <a:t>On </a:t>
              </a:r>
              <a:r>
                <a:rPr lang="en-US" dirty="0">
                  <a:latin typeface="Trebuchet MS" pitchFamily="34" charset="0"/>
                </a:rPr>
                <a:t>4</a:t>
              </a:r>
              <a:r>
                <a:rPr lang="en-US" baseline="30000" dirty="0">
                  <a:latin typeface="Trebuchet MS" pitchFamily="34" charset="0"/>
                </a:rPr>
                <a:t>th</a:t>
              </a:r>
              <a:r>
                <a:rPr lang="en-US" dirty="0">
                  <a:latin typeface="Trebuchet MS" pitchFamily="34" charset="0"/>
                </a:rPr>
                <a:t>  &amp; 5</a:t>
              </a:r>
              <a:r>
                <a:rPr lang="en-US" baseline="30000" dirty="0">
                  <a:latin typeface="Trebuchet MS" pitchFamily="34" charset="0"/>
                </a:rPr>
                <a:t>th</a:t>
              </a:r>
              <a:r>
                <a:rPr lang="en-US" dirty="0">
                  <a:latin typeface="Trebuchet MS" pitchFamily="34" charset="0"/>
                </a:rPr>
                <a:t> January 2014 we had Su </a:t>
              </a:r>
              <a:r>
                <a:rPr lang="en-US" dirty="0" err="1">
                  <a:latin typeface="Trebuchet MS" pitchFamily="34" charset="0"/>
                </a:rPr>
                <a:t>Jok</a:t>
              </a:r>
              <a:r>
                <a:rPr lang="en-US" dirty="0">
                  <a:latin typeface="Trebuchet MS" pitchFamily="34" charset="0"/>
                </a:rPr>
                <a:t> international congress in Chennai in which in inaugural function Governor of </a:t>
              </a:r>
              <a:r>
                <a:rPr lang="en-US" dirty="0" err="1">
                  <a:latin typeface="Trebuchet MS" pitchFamily="34" charset="0"/>
                </a:rPr>
                <a:t>Tamilnadu</a:t>
              </a:r>
              <a:r>
                <a:rPr lang="en-US" dirty="0">
                  <a:latin typeface="Trebuchet MS" pitchFamily="34" charset="0"/>
                </a:rPr>
                <a:t> K. </a:t>
              </a:r>
              <a:r>
                <a:rPr lang="en-US" dirty="0" err="1">
                  <a:latin typeface="Trebuchet MS" pitchFamily="34" charset="0"/>
                </a:rPr>
                <a:t>Rossaiah</a:t>
              </a:r>
              <a:r>
                <a:rPr lang="en-US" dirty="0">
                  <a:latin typeface="Trebuchet MS" pitchFamily="34" charset="0"/>
                </a:rPr>
                <a:t> </a:t>
              </a:r>
              <a:r>
                <a:rPr lang="en-US" dirty="0" err="1">
                  <a:latin typeface="Trebuchet MS" pitchFamily="34" charset="0"/>
                </a:rPr>
                <a:t>ji</a:t>
              </a:r>
              <a:r>
                <a:rPr lang="en-US" dirty="0">
                  <a:latin typeface="Trebuchet MS" pitchFamily="34" charset="0"/>
                </a:rPr>
                <a:t> had come as chief guest and Guest of honor Vice Chancellor of Saurashtra University.</a:t>
              </a:r>
            </a:p>
            <a:p>
              <a:pPr algn="just"/>
              <a:r>
                <a:rPr lang="en-US" dirty="0">
                  <a:latin typeface="Trebuchet MS" pitchFamily="34" charset="0"/>
                </a:rPr>
                <a:t> In closing ceremony Principle Secretary for Health (</a:t>
              </a:r>
              <a:r>
                <a:rPr lang="en-US" dirty="0" err="1">
                  <a:latin typeface="Trebuchet MS" pitchFamily="34" charset="0"/>
                </a:rPr>
                <a:t>Tamilnadu</a:t>
              </a:r>
              <a:r>
                <a:rPr lang="en-US" dirty="0">
                  <a:latin typeface="Trebuchet MS" pitchFamily="34" charset="0"/>
                </a:rPr>
                <a:t>) as Chief Guest,  High court Judge had been Guest of honor and along with Special Guest Dr. Kaladhar Arya Director of Continue Education of Saurashtra University.</a:t>
              </a:r>
              <a:endParaRPr lang="en-GB" dirty="0">
                <a:latin typeface="Trebuchet MS" pitchFamily="34" charset="0"/>
              </a:endParaRPr>
            </a:p>
          </p:txBody>
        </p:sp>
        <p:pic>
          <p:nvPicPr>
            <p:cNvPr id="18435" name="Picture 2" descr="IMG_0015-1.JPG"/>
            <p:cNvPicPr>
              <a:picLocks noChangeAspect="1"/>
            </p:cNvPicPr>
            <p:nvPr/>
          </p:nvPicPr>
          <p:blipFill>
            <a:blip r:embed="rId2" cstate="print"/>
            <a:srcRect l="3174" t="20535" r="2182" b="24405"/>
            <a:stretch>
              <a:fillRect/>
            </a:stretch>
          </p:blipFill>
          <p:spPr bwMode="auto">
            <a:xfrm>
              <a:off x="290513" y="3235325"/>
              <a:ext cx="8653462" cy="3355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601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68533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4307</TotalTime>
  <Words>1036</Words>
  <Application>Microsoft Office PowerPoint</Application>
  <PresentationFormat>Экран (4:3)</PresentationFormat>
  <Paragraphs>141</Paragraphs>
  <Slides>61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Slipstream</vt:lpstr>
      <vt:lpstr>Introductory course of  Su Jok  therapy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Projections of diaphragm on Yin - surface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Digestive System</vt:lpstr>
      <vt:lpstr>Презентация PowerPoint</vt:lpstr>
      <vt:lpstr>Презентация PowerPoint</vt:lpstr>
      <vt:lpstr>Презентация PowerPoint</vt:lpstr>
      <vt:lpstr>Презентация PowerPoint</vt:lpstr>
      <vt:lpstr>Excretory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Endocrine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Massage of the heart correspondence  by diagnostic probe</vt:lpstr>
      <vt:lpstr>Massage of the heart correspondence  area by fingers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Sujok International Congress 2014</dc:title>
  <dc:creator>user</dc:creator>
  <cp:lastModifiedBy>Viola</cp:lastModifiedBy>
  <cp:revision>68</cp:revision>
  <dcterms:created xsi:type="dcterms:W3CDTF">2013-12-29T17:50:25Z</dcterms:created>
  <dcterms:modified xsi:type="dcterms:W3CDTF">2017-11-23T04:31:26Z</dcterms:modified>
</cp:coreProperties>
</file>